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78" r:id="rId2"/>
    <p:sldId id="263" r:id="rId3"/>
    <p:sldId id="257" r:id="rId4"/>
    <p:sldId id="299" r:id="rId5"/>
    <p:sldId id="282" r:id="rId6"/>
    <p:sldId id="302" r:id="rId7"/>
    <p:sldId id="284" r:id="rId8"/>
    <p:sldId id="298" r:id="rId9"/>
    <p:sldId id="260" r:id="rId10"/>
    <p:sldId id="283" r:id="rId11"/>
    <p:sldId id="279" r:id="rId12"/>
    <p:sldId id="293" r:id="rId13"/>
    <p:sldId id="294" r:id="rId14"/>
    <p:sldId id="295" r:id="rId15"/>
    <p:sldId id="297" r:id="rId16"/>
    <p:sldId id="271" r:id="rId17"/>
    <p:sldId id="259" r:id="rId18"/>
    <p:sldId id="300" r:id="rId19"/>
    <p:sldId id="301" r:id="rId20"/>
    <p:sldId id="303" r:id="rId21"/>
    <p:sldId id="304" r:id="rId22"/>
    <p:sldId id="281" r:id="rId23"/>
    <p:sldId id="292" r:id="rId24"/>
    <p:sldId id="267" r:id="rId25"/>
  </p:sldIdLst>
  <p:sldSz cx="12192000" cy="6858000"/>
  <p:notesSz cx="6858000" cy="9144000"/>
  <p:embeddedFontLst>
    <p:embeddedFont>
      <p:font typeface="나눔스퀘어_ac Bold" panose="020B0600000101010101" pitchFamily="50" charset="-127"/>
      <p:bold r:id="rId27"/>
    </p:embeddedFont>
    <p:embeddedFont>
      <p:font typeface="나눔스퀘어_ac ExtraBold" panose="020B0600000101010101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CBF2"/>
    <a:srgbClr val="3097E4"/>
    <a:srgbClr val="657D9A"/>
    <a:srgbClr val="5094CB"/>
    <a:srgbClr val="BAE0EC"/>
    <a:srgbClr val="9ED4E4"/>
    <a:srgbClr val="B5D3EE"/>
    <a:srgbClr val="64C1DE"/>
    <a:srgbClr val="0697D5"/>
    <a:srgbClr val="005EA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4729" autoAdjust="0"/>
  </p:normalViewPr>
  <p:slideViewPr>
    <p:cSldViewPr snapToGrid="0" showGuides="1">
      <p:cViewPr varScale="1">
        <p:scale>
          <a:sx n="74" d="100"/>
          <a:sy n="74" d="100"/>
        </p:scale>
        <p:origin x="81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1.7394053096511247E-2"/>
          <c:y val="9.5396353906284564E-2"/>
          <c:w val="0.92346616637535051"/>
          <c:h val="0.88340445633676334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alpha val="9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96A-4F40-AFD3-95BDBD9C68DF}"/>
              </c:ext>
            </c:extLst>
          </c:dPt>
          <c:dPt>
            <c:idx val="1"/>
            <c:bubble3D val="0"/>
            <c:spPr>
              <a:solidFill>
                <a:schemeClr val="accent2">
                  <a:alpha val="9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196A-4F40-AFD3-95BDBD9C68DF}"/>
              </c:ext>
            </c:extLst>
          </c:dPt>
          <c:dPt>
            <c:idx val="2"/>
            <c:bubble3D val="0"/>
            <c:spPr>
              <a:solidFill>
                <a:schemeClr val="accent3">
                  <a:alpha val="9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96A-4F40-AFD3-95BDBD9C68DF}"/>
              </c:ext>
            </c:extLst>
          </c:dPt>
          <c:dPt>
            <c:idx val="3"/>
            <c:bubble3D val="0"/>
            <c:spPr>
              <a:solidFill>
                <a:schemeClr val="accent4">
                  <a:alpha val="9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  <a:effectLst>
                <a:innerShdw blurRad="114300">
                  <a:schemeClr val="accent4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4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196A-4F40-AFD3-95BDBD9C68DF}"/>
              </c:ext>
            </c:extLst>
          </c:dPt>
          <c:dLbls>
            <c:dLbl>
              <c:idx val="0"/>
              <c:layout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1"/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938275098425198"/>
                      <c:h val="8.506649329069307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196A-4F40-AFD3-95BDBD9C68DF}"/>
                </c:ext>
              </c:extLst>
            </c:dLbl>
            <c:dLbl>
              <c:idx val="1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2"/>
                  </a:solidFill>
                  <a:round/>
                </a:ln>
                <a:effectLst>
                  <a:outerShdw blurRad="50800" dist="38100" dir="2700000" algn="tl" rotWithShape="0">
                    <a:schemeClr val="accent2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2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196A-4F40-AFD3-95BDBD9C68DF}"/>
                </c:ext>
              </c:extLst>
            </c:dLbl>
            <c:dLbl>
              <c:idx val="2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3"/>
                  </a:solidFill>
                  <a:round/>
                </a:ln>
                <a:effectLst>
                  <a:outerShdw blurRad="50800" dist="38100" dir="2700000" algn="tl" rotWithShape="0">
                    <a:schemeClr val="accent3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3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196A-4F40-AFD3-95BDBD9C68DF}"/>
                </c:ext>
              </c:extLst>
            </c:dLbl>
            <c:dLbl>
              <c:idx val="3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4"/>
                  </a:solidFill>
                  <a:round/>
                </a:ln>
                <a:effectLst>
                  <a:outerShdw blurRad="50800" dist="38100" dir="2700000" algn="tl" rotWithShape="0">
                    <a:schemeClr val="accent4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4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196A-4F40-AFD3-95BDBD9C68DF}"/>
                </c:ext>
              </c:extLst>
            </c:dLbl>
            <c:spPr>
              <a:solidFill>
                <a:prstClr val="white">
                  <a:alpha val="90000"/>
                </a:prstClr>
              </a:solidFill>
              <a:ln w="12700" cap="flat" cmpd="sng" algn="ctr">
                <a:solidFill>
                  <a:srgbClr val="005EA0"/>
                </a:solidFill>
                <a:round/>
              </a:ln>
              <a:effectLst>
                <a:outerShdw blurRad="50800" dist="38100" dir="2700000" algn="tl" rotWithShape="0">
                  <a:srgbClr val="005EA0">
                    <a:lumMod val="75000"/>
                    <a:alpha val="40000"/>
                  </a:srgbClr>
                </a:outerShdw>
              </a:effectLst>
            </c:spPr>
            <c:dLblPos val="in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Train</c:v>
                </c:pt>
                <c:pt idx="1">
                  <c:v>Valid</c:v>
                </c:pt>
                <c:pt idx="2">
                  <c:v>Test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6A-4F40-AFD3-95BDBD9C68DF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5F771-8AFB-4900-8062-1CEFA62943AF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C8B132-4440-48A8-8F47-2603C45040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434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발표자 권도엽입니다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smtClean="0">
              <a:effectLst/>
            </a:endParaRPr>
          </a:p>
          <a:p>
            <a:pPr rtl="0"/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제가 기업 연계반에 마지막으로 합류하게 되었는데 </a:t>
            </a:r>
            <a:endParaRPr lang="ko-KR" altLang="en-US" b="0" smtClean="0">
              <a:effectLst/>
            </a:endParaRPr>
          </a:p>
          <a:p>
            <a:pPr rtl="0"/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 프로젝트에 마지막 발표를 맡게 되었습니다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b="0" smtClean="0">
              <a:effectLst/>
            </a:endParaRPr>
          </a:p>
          <a:p>
            <a:pPr rtl="0"/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그러면 마지막인 사람의 마지막 프로젝트의 마지막 발표를 시작하겠습니다</a:t>
            </a:r>
            <a:endParaRPr lang="ko-KR" altLang="en-US" b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8B132-4440-48A8-8F47-2603C450400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948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처음에는 검출도 안되고 학습시키는 부분이 어려웠습니다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데이터셋도 부족하고</a:t>
            </a:r>
            <a:r>
              <a:rPr lang="en-US" altLang="ko-KR" smtClean="0"/>
              <a:t>…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8B132-4440-48A8-8F47-2603C450400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095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많은 시행착오 끝에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8B132-4440-48A8-8F47-2603C450400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832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8B132-4440-48A8-8F47-2603C450400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55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8B132-4440-48A8-8F47-2603C450400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81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8B132-4440-48A8-8F47-2603C450400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54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 목차대로 진행하겠습니다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8B132-4440-48A8-8F47-2603C450400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186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프로젝트를 소개하겠습니다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smtClean="0">
              <a:effectLst/>
            </a:endParaRPr>
          </a:p>
          <a:p>
            <a:pPr rtl="0"/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삼성전기 기업 연계팀은 제품불량 검사시 자동 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Segmentation</a:t>
            </a:r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위한 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learning Tool</a:t>
            </a:r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개발하는 것입니다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8B132-4440-48A8-8F47-2603C450400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737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현재와 미래를 총 망라하여 가장 각광받고 주목받는 기술입니다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smtClean="0">
              <a:effectLst/>
            </a:endParaRPr>
          </a:p>
          <a:p>
            <a:pPr rtl="0"/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 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현업에서 이미지 분류를 통해 사람이 학습하는 부분에서 도움을 주기 위해 사용되었습니다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b="0" smtClean="0">
              <a:effectLst/>
            </a:endParaRPr>
          </a:p>
          <a:p>
            <a:pPr rtl="0"/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학습을 하고 도출된 결과를 사람이 이용하기 위해 사용하고 있습니다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b="0" smtClean="0">
              <a:effectLst/>
            </a:endParaRPr>
          </a:p>
          <a:p>
            <a:pPr rtl="0"/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학습과 관련하여 현장에서는 쌓여가는 데이터를 관리하는 부분에 대해 이슈가 생기게 되었고 이를 해결하기 위한 방안으로 </a:t>
            </a:r>
            <a:endParaRPr lang="ko-KR" altLang="en-US" b="0" smtClean="0">
              <a:effectLst/>
            </a:endParaRPr>
          </a:p>
          <a:p>
            <a:pPr rtl="0"/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장의 데이터로 학습하는 모델과 같은 성능을 내는 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장의 데이터로 학습하는 모델을 만드는 것에 관심을 갖게 되었습니다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b="0" smtClean="0">
              <a:effectLst/>
            </a:endParaRPr>
          </a:p>
          <a:p>
            <a:pPr rtl="0"/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이와 관련한 기술이 세그멘테이션 기술입니다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b="0" smtClean="0">
              <a:effectLst/>
            </a:endParaRPr>
          </a:p>
          <a:p>
            <a:pPr rtl="0"/>
            <a:r>
              <a:rPr lang="ko-KR" altLang="en-US" b="0" smtClean="0">
                <a:effectLst/>
              </a:rPr>
              <a:t/>
            </a:r>
            <a:br>
              <a:rPr lang="ko-KR" altLang="en-US" b="0" smtClean="0">
                <a:effectLst/>
              </a:rPr>
            </a:br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이를 좀 더 공부하고 구현해보면서 경험을 쌓아보고자 현장을 이해해보고자 해당 트랙을 선택하게 되었습니다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8B132-4440-48A8-8F47-2603C450400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826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세그멘테이션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클래시피케이션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 </a:t>
            </a:r>
            <a:endParaRPr lang="ko-KR" altLang="en-US" b="0" smtClean="0">
              <a:effectLst/>
            </a:endParaRPr>
          </a:p>
          <a:p>
            <a:pPr rtl="0"/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생소할 수 있는 단어인데 단어의 정의를 알아보겠습니다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b="0" smtClean="0">
              <a:effectLst/>
            </a:endParaRPr>
          </a:p>
          <a:p>
            <a:pPr rtl="0"/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 사진으로 보시면 이해가 빠르실 겁니다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b="0" smtClean="0">
              <a:effectLst/>
            </a:endParaRPr>
          </a:p>
          <a:p>
            <a:pPr rtl="0"/>
            <a:r>
              <a:rPr lang="ko-KR" altLang="en-US" b="0" smtClean="0">
                <a:effectLst/>
              </a:rPr>
              <a:t/>
            </a:r>
            <a:br>
              <a:rPr lang="ko-KR" altLang="en-US" b="0" smtClean="0">
                <a:effectLst/>
              </a:rPr>
            </a:br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클래시피케이션 초기 이미지 분류 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=&gt; </a:t>
            </a:r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사물이 있는 사진에서 어떤 사물인지 구분</a:t>
            </a:r>
            <a:endParaRPr lang="ko-KR" altLang="en-US" b="0" smtClean="0">
              <a:effectLst/>
            </a:endParaRPr>
          </a:p>
          <a:p>
            <a:pPr rtl="0" fontAlgn="base"/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로컬리제이션 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=&gt; </a:t>
            </a:r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사각형 틀 안에서 사물의 위치와 크기 인지</a:t>
            </a:r>
          </a:p>
          <a:p>
            <a:pPr rtl="0"/>
            <a:r>
              <a:rPr lang="ko-KR" altLang="en-US" b="0" smtClean="0">
                <a:effectLst/>
              </a:rPr>
              <a:t/>
            </a:r>
            <a:br>
              <a:rPr lang="ko-KR" altLang="en-US" b="0" smtClean="0">
                <a:effectLst/>
              </a:rPr>
            </a:br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오브젝트 디텍션 사진에 여러 사물을 구분 </a:t>
            </a:r>
            <a:endParaRPr lang="ko-KR" altLang="en-US" b="0" smtClean="0">
              <a:effectLst/>
            </a:endParaRPr>
          </a:p>
          <a:p>
            <a:pPr rtl="0"/>
            <a:r>
              <a:rPr lang="ko-KR" altLang="en-US" b="0" smtClean="0">
                <a:effectLst/>
              </a:rPr>
              <a:t/>
            </a:r>
            <a:br>
              <a:rPr lang="ko-KR" altLang="en-US" b="0" smtClean="0">
                <a:effectLst/>
              </a:rPr>
            </a:br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세그멘세이션 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=&gt; </a:t>
            </a:r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사진에서 여러 사물을 구분하며 사각형 보다 정교하게 사물을 인식하고 같은 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안에서도 서로 다르게 인식가능 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ex&gt; </a:t>
            </a:r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고양이 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=&gt; </a:t>
            </a:r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고양이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고양이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2 </a:t>
            </a:r>
            <a:endParaRPr lang="ko-KR" altLang="en-US" b="0" smtClean="0">
              <a:effectLst/>
            </a:endParaRPr>
          </a:p>
          <a:p>
            <a:pPr rtl="0"/>
            <a:r>
              <a:rPr lang="ko-KR" altLang="en-US" b="0" smtClean="0">
                <a:effectLst/>
              </a:rPr>
              <a:t/>
            </a:r>
            <a:br>
              <a:rPr lang="ko-KR" altLang="en-US" b="0" smtClean="0">
                <a:effectLst/>
              </a:rPr>
            </a:br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현업에서 세그멘테이션을 사용하는 이유</a:t>
            </a:r>
            <a:endParaRPr lang="ko-KR" altLang="en-US" b="0" smtClean="0">
              <a:effectLst/>
            </a:endParaRPr>
          </a:p>
          <a:p>
            <a:pPr rtl="0"/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세그멘테이션이 클래시피케이션 보다 정확하고 정교하게 사물을 판별할 수 있기 때문에 </a:t>
            </a:r>
            <a:endParaRPr lang="ko-KR" altLang="en-US" b="0" smtClean="0">
              <a:effectLst/>
            </a:endParaRPr>
          </a:p>
          <a:p>
            <a:pPr rtl="0"/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기술의 발전 또한 왼쪽에서 오른쪽 순임</a:t>
            </a:r>
            <a:endParaRPr lang="ko-KR" altLang="en-US" b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8B132-4440-48A8-8F47-2603C450400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03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학습과 관련하여 현장에서는 쌓여가는 데이터를 관리하는 부분에 대해 이슈가 생기게 되었고 이를 해결하기 위한 방안으로 </a:t>
            </a:r>
            <a:endParaRPr lang="ko-KR" altLang="en-US" b="0" smtClean="0">
              <a:effectLst/>
            </a:endParaRPr>
          </a:p>
          <a:p>
            <a:pPr rtl="0"/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장의 데이터로 학습하는 모델과 같은 성능을 내는 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장의 데이터로 학습하는 모델을 만드는 것에 관심을 갖게 되었습니다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b="0" smtClean="0">
              <a:effectLst/>
            </a:endParaRPr>
          </a:p>
          <a:p>
            <a:pPr rtl="0"/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unet </a:t>
            </a:r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모델이 이러한 부분에서 성능이 좋다는 평가를 받고 있습니다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b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8B132-4440-48A8-8F47-2603C450400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098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구조는 다음 사진과 같습니다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8B132-4440-48A8-8F47-2603C450400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30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8B132-4440-48A8-8F47-2603C450400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803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8B132-4440-48A8-8F47-2603C450400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770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44753-7108-47B6-94C6-C4F87B9B7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AB0856-EDC1-431C-8B6D-19C44ED44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F4178-AFDA-46DF-943F-E91A28DE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2F0E6-D3A2-48CA-8A1C-D72B75CC4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E4045-FF55-4850-ABFA-986298D2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89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C3142-F592-4C33-A881-D4E904EA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2CE5C1-4261-43AB-A3D5-F626175EC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693EF6-D355-4A95-8F82-2ECB8373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AFF5AC-55CB-4634-98A6-F33ED4706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35D14-E47F-4A78-871E-8FF2D75A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06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2526B0-043E-4661-8721-D86B2005EE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3DE18E-4535-4BF8-9039-F6BD2F272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E4C2A-4C10-4C8E-B568-865F4D977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35E3D8-5AAD-41F4-8044-C7C22760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0C384-3BB0-451E-8A08-57434EEE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35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3BC7F-F118-42FB-97D9-B3705247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7C44FE-814B-4B71-A08D-DA3EFD3E8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89B49-DE4E-43F1-AE96-81D82167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7E1829-5ECD-488C-9847-0FBF9D87C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7997A-0BDC-45CE-AA3F-87322CCD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667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3943B-C5FD-44D4-B86D-3CCCE0A4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BE6B2-EB93-44D0-A69E-BA7BFABFA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9ED066-234D-4876-9BF5-3BE5DF3FF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8C5AB1-E989-4C70-918F-31E4312B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5157F-03EC-4E74-AA45-36D68C40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11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47F0-EA44-4E28-8329-2BB2C2CF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37F3CC-DB6A-48AD-AA06-2E8CD39FA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B5D1FF-934C-46FC-B9F6-E389F9357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E34191-407E-431C-B06A-FED37127E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CF7247-EF08-4AA1-A68A-9616482B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68B053-D8CC-499C-BC83-705AFDC6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559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9266E-7109-4D07-82E5-3423C7C8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1425C5-DDCC-4D67-9DC4-DD08A2E66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1558DE-B0C2-470C-927C-29919221E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8BC6E0-9223-45A8-978A-D71DA1F6A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0A082A-796D-4DB9-92D6-532D38391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220D1D-09BA-4302-BA34-05B84FE3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D0C2D0-CD6A-4BAE-9682-65A7F898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6AC048-C2A0-47C3-BEBB-730B54D0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489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BA772-E168-40AE-BF41-1F274091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39754E-685A-4D61-ADA0-406F42D3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E924CD-5C2C-4342-988A-533BA847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366624-F28B-4AC7-87FA-6A55D02D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273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657DD3-5CFC-4940-90F5-724141CC7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4F0272-ECBD-490F-A16E-0FCD207ED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9F0702-C376-42FD-87DA-5C99EF6B2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295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EA2B7-830F-4454-BBD2-9F55A3A3B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D88CD-0B73-4B1E-87CF-395A76EF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DCA9E0-1CCD-4F1C-B192-C90A98D9A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E06C23-F80D-45E4-A639-85F44C79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0A00FE-1245-4794-865C-098CFCF35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AC262-7EE8-4460-B46C-E58C68D1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44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DBFA3-420A-47CF-BD8F-E42C20AC1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4D4610-1C03-47DF-B0BD-1FCB645F74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E1D5E7-6040-4390-9490-F72E5FDB3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D37A08-DFEF-4400-93C4-4401AE97D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519974-9425-41E8-A921-D1CE4077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5F9847-6E17-4E97-92A3-26C1BAAF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484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1F4B53-BC26-42CA-8977-0D5B567F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D1D011-1367-47D9-8743-05ACDAAEC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9ECB6-91D9-4C69-8A8B-D39B2FC2A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D4F6C-C331-422D-AC95-F1CB8441987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32238C-9188-43C5-83A6-8487E58DC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C9345-20DF-4F21-BF2B-D8F284DBB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59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0.svg"/><Relationship Id="rId4" Type="http://schemas.openxmlformats.org/officeDocument/2006/relationships/image" Target="../media/image26.png"/><Relationship Id="rId9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3726AC2D-482D-4433-B090-B9C39888EF3A}"/>
              </a:ext>
            </a:extLst>
          </p:cNvPr>
          <p:cNvGrpSpPr/>
          <p:nvPr/>
        </p:nvGrpSpPr>
        <p:grpSpPr>
          <a:xfrm>
            <a:off x="4691743" y="918662"/>
            <a:ext cx="2808514" cy="2963528"/>
            <a:chOff x="4629150" y="1881188"/>
            <a:chExt cx="2933700" cy="3095624"/>
          </a:xfrm>
        </p:grpSpPr>
        <p:grpSp>
          <p:nvGrpSpPr>
            <p:cNvPr id="23" name="그래픽 2" descr="전구">
              <a:extLst>
                <a:ext uri="{FF2B5EF4-FFF2-40B4-BE49-F238E27FC236}">
                  <a16:creationId xmlns:a16="http://schemas.microsoft.com/office/drawing/2014/main" id="{DC344180-795D-4A6F-8096-DB3B896EE377}"/>
                </a:ext>
              </a:extLst>
            </p:cNvPr>
            <p:cNvGrpSpPr/>
            <p:nvPr/>
          </p:nvGrpSpPr>
          <p:grpSpPr>
            <a:xfrm>
              <a:off x="5276853" y="2490791"/>
              <a:ext cx="1638296" cy="2486021"/>
              <a:chOff x="5276853" y="2581278"/>
              <a:chExt cx="1638296" cy="2486021"/>
            </a:xfrm>
          </p:grpSpPr>
          <p:grpSp>
            <p:nvGrpSpPr>
              <p:cNvPr id="24" name="그래픽 2" descr="전구">
                <a:extLst>
                  <a:ext uri="{FF2B5EF4-FFF2-40B4-BE49-F238E27FC236}">
                    <a16:creationId xmlns:a16="http://schemas.microsoft.com/office/drawing/2014/main" id="{B748CCE0-B1CD-48EB-BE67-51289C574BFF}"/>
                  </a:ext>
                </a:extLst>
              </p:cNvPr>
              <p:cNvGrpSpPr/>
              <p:nvPr/>
            </p:nvGrpSpPr>
            <p:grpSpPr>
              <a:xfrm>
                <a:off x="5772150" y="4619625"/>
                <a:ext cx="647700" cy="447675"/>
                <a:chOff x="5772150" y="4619625"/>
                <a:chExt cx="647700" cy="447675"/>
              </a:xfrm>
              <a:solidFill>
                <a:srgbClr val="505050"/>
              </a:solidFill>
            </p:grpSpPr>
            <p:sp>
              <p:nvSpPr>
                <p:cNvPr id="25" name="그래픽 2" descr="전구">
                  <a:extLst>
                    <a:ext uri="{FF2B5EF4-FFF2-40B4-BE49-F238E27FC236}">
                      <a16:creationId xmlns:a16="http://schemas.microsoft.com/office/drawing/2014/main" id="{38C0FE76-0E1D-4B65-ACA7-F33BD5432E9B}"/>
                    </a:ext>
                  </a:extLst>
                </p:cNvPr>
                <p:cNvSpPr/>
                <p:nvPr/>
              </p:nvSpPr>
              <p:spPr>
                <a:xfrm>
                  <a:off x="5772150" y="4619625"/>
                  <a:ext cx="647700" cy="76200"/>
                </a:xfrm>
                <a:custGeom>
                  <a:avLst/>
                  <a:gdLst>
                    <a:gd name="connsiteX0" fmla="*/ 609600 w 647700"/>
                    <a:gd name="connsiteY0" fmla="*/ 76200 h 76200"/>
                    <a:gd name="connsiteX1" fmla="*/ 38100 w 647700"/>
                    <a:gd name="connsiteY1" fmla="*/ 76200 h 76200"/>
                    <a:gd name="connsiteX2" fmla="*/ 0 w 647700"/>
                    <a:gd name="connsiteY2" fmla="*/ 38100 h 76200"/>
                    <a:gd name="connsiteX3" fmla="*/ 38100 w 647700"/>
                    <a:gd name="connsiteY3" fmla="*/ 0 h 76200"/>
                    <a:gd name="connsiteX4" fmla="*/ 609600 w 647700"/>
                    <a:gd name="connsiteY4" fmla="*/ 0 h 76200"/>
                    <a:gd name="connsiteX5" fmla="*/ 647700 w 647700"/>
                    <a:gd name="connsiteY5" fmla="*/ 38100 h 76200"/>
                    <a:gd name="connsiteX6" fmla="*/ 609600 w 647700"/>
                    <a:gd name="connsiteY6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47700" h="76200">
                      <a:moveTo>
                        <a:pt x="609600" y="76200"/>
                      </a:moveTo>
                      <a:lnTo>
                        <a:pt x="38100" y="76200"/>
                      </a:lnTo>
                      <a:cubicBezTo>
                        <a:pt x="17059" y="76200"/>
                        <a:pt x="0" y="59141"/>
                        <a:pt x="0" y="38100"/>
                      </a:cubicBezTo>
                      <a:cubicBezTo>
                        <a:pt x="0" y="17059"/>
                        <a:pt x="17059" y="0"/>
                        <a:pt x="38100" y="0"/>
                      </a:cubicBezTo>
                      <a:lnTo>
                        <a:pt x="609600" y="0"/>
                      </a:lnTo>
                      <a:cubicBezTo>
                        <a:pt x="630641" y="0"/>
                        <a:pt x="647700" y="17059"/>
                        <a:pt x="647700" y="38100"/>
                      </a:cubicBezTo>
                      <a:cubicBezTo>
                        <a:pt x="647700" y="59141"/>
                        <a:pt x="630641" y="76200"/>
                        <a:pt x="609600" y="7620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" name="그래픽 2" descr="전구">
                  <a:extLst>
                    <a:ext uri="{FF2B5EF4-FFF2-40B4-BE49-F238E27FC236}">
                      <a16:creationId xmlns:a16="http://schemas.microsoft.com/office/drawing/2014/main" id="{1A72DA7B-C398-46C1-9853-8D59F8B5E912}"/>
                    </a:ext>
                  </a:extLst>
                </p:cNvPr>
                <p:cNvSpPr/>
                <p:nvPr/>
              </p:nvSpPr>
              <p:spPr>
                <a:xfrm>
                  <a:off x="5772150" y="4743450"/>
                  <a:ext cx="647700" cy="76200"/>
                </a:xfrm>
                <a:custGeom>
                  <a:avLst/>
                  <a:gdLst>
                    <a:gd name="connsiteX0" fmla="*/ 609600 w 647700"/>
                    <a:gd name="connsiteY0" fmla="*/ 76200 h 76200"/>
                    <a:gd name="connsiteX1" fmla="*/ 38100 w 647700"/>
                    <a:gd name="connsiteY1" fmla="*/ 76200 h 76200"/>
                    <a:gd name="connsiteX2" fmla="*/ 0 w 647700"/>
                    <a:gd name="connsiteY2" fmla="*/ 38100 h 76200"/>
                    <a:gd name="connsiteX3" fmla="*/ 38100 w 647700"/>
                    <a:gd name="connsiteY3" fmla="*/ 0 h 76200"/>
                    <a:gd name="connsiteX4" fmla="*/ 609600 w 647700"/>
                    <a:gd name="connsiteY4" fmla="*/ 0 h 76200"/>
                    <a:gd name="connsiteX5" fmla="*/ 647700 w 647700"/>
                    <a:gd name="connsiteY5" fmla="*/ 38100 h 76200"/>
                    <a:gd name="connsiteX6" fmla="*/ 609600 w 647700"/>
                    <a:gd name="connsiteY6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47700" h="76200">
                      <a:moveTo>
                        <a:pt x="609600" y="76200"/>
                      </a:moveTo>
                      <a:lnTo>
                        <a:pt x="38100" y="76200"/>
                      </a:lnTo>
                      <a:cubicBezTo>
                        <a:pt x="17059" y="76200"/>
                        <a:pt x="0" y="59141"/>
                        <a:pt x="0" y="38100"/>
                      </a:cubicBezTo>
                      <a:cubicBezTo>
                        <a:pt x="0" y="17059"/>
                        <a:pt x="17059" y="0"/>
                        <a:pt x="38100" y="0"/>
                      </a:cubicBezTo>
                      <a:lnTo>
                        <a:pt x="609600" y="0"/>
                      </a:lnTo>
                      <a:cubicBezTo>
                        <a:pt x="630641" y="0"/>
                        <a:pt x="647700" y="17059"/>
                        <a:pt x="647700" y="38100"/>
                      </a:cubicBezTo>
                      <a:cubicBezTo>
                        <a:pt x="647700" y="59141"/>
                        <a:pt x="630641" y="76200"/>
                        <a:pt x="609600" y="7620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그래픽 2" descr="전구">
                  <a:extLst>
                    <a:ext uri="{FF2B5EF4-FFF2-40B4-BE49-F238E27FC236}">
                      <a16:creationId xmlns:a16="http://schemas.microsoft.com/office/drawing/2014/main" id="{19A1A690-56C2-4E4A-8676-77CDF0ED633B}"/>
                    </a:ext>
                  </a:extLst>
                </p:cNvPr>
                <p:cNvSpPr/>
                <p:nvPr/>
              </p:nvSpPr>
              <p:spPr>
                <a:xfrm>
                  <a:off x="5772150" y="4867275"/>
                  <a:ext cx="647700" cy="76200"/>
                </a:xfrm>
                <a:custGeom>
                  <a:avLst/>
                  <a:gdLst>
                    <a:gd name="connsiteX0" fmla="*/ 609600 w 647700"/>
                    <a:gd name="connsiteY0" fmla="*/ 76200 h 76200"/>
                    <a:gd name="connsiteX1" fmla="*/ 38100 w 647700"/>
                    <a:gd name="connsiteY1" fmla="*/ 76200 h 76200"/>
                    <a:gd name="connsiteX2" fmla="*/ 0 w 647700"/>
                    <a:gd name="connsiteY2" fmla="*/ 38100 h 76200"/>
                    <a:gd name="connsiteX3" fmla="*/ 38100 w 647700"/>
                    <a:gd name="connsiteY3" fmla="*/ 0 h 76200"/>
                    <a:gd name="connsiteX4" fmla="*/ 609600 w 647700"/>
                    <a:gd name="connsiteY4" fmla="*/ 0 h 76200"/>
                    <a:gd name="connsiteX5" fmla="*/ 647700 w 647700"/>
                    <a:gd name="connsiteY5" fmla="*/ 38100 h 76200"/>
                    <a:gd name="connsiteX6" fmla="*/ 609600 w 647700"/>
                    <a:gd name="connsiteY6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47700" h="76200">
                      <a:moveTo>
                        <a:pt x="609600" y="76200"/>
                      </a:moveTo>
                      <a:lnTo>
                        <a:pt x="38100" y="76200"/>
                      </a:lnTo>
                      <a:cubicBezTo>
                        <a:pt x="17059" y="76200"/>
                        <a:pt x="0" y="59141"/>
                        <a:pt x="0" y="38100"/>
                      </a:cubicBezTo>
                      <a:cubicBezTo>
                        <a:pt x="0" y="17059"/>
                        <a:pt x="17059" y="0"/>
                        <a:pt x="38100" y="0"/>
                      </a:cubicBezTo>
                      <a:lnTo>
                        <a:pt x="609600" y="0"/>
                      </a:lnTo>
                      <a:cubicBezTo>
                        <a:pt x="630641" y="0"/>
                        <a:pt x="647700" y="17059"/>
                        <a:pt x="647700" y="38100"/>
                      </a:cubicBezTo>
                      <a:cubicBezTo>
                        <a:pt x="647700" y="59141"/>
                        <a:pt x="630641" y="76200"/>
                        <a:pt x="609600" y="7620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" name="그래픽 2" descr="전구">
                  <a:extLst>
                    <a:ext uri="{FF2B5EF4-FFF2-40B4-BE49-F238E27FC236}">
                      <a16:creationId xmlns:a16="http://schemas.microsoft.com/office/drawing/2014/main" id="{91BE9055-C8CB-40CE-B45E-21438D7A7A7A}"/>
                    </a:ext>
                  </a:extLst>
                </p:cNvPr>
                <p:cNvSpPr/>
                <p:nvPr/>
              </p:nvSpPr>
              <p:spPr>
                <a:xfrm>
                  <a:off x="5962650" y="4991100"/>
                  <a:ext cx="266700" cy="76200"/>
                </a:xfrm>
                <a:custGeom>
                  <a:avLst/>
                  <a:gdLst>
                    <a:gd name="connsiteX0" fmla="*/ 228600 w 266700"/>
                    <a:gd name="connsiteY0" fmla="*/ 76200 h 76200"/>
                    <a:gd name="connsiteX1" fmla="*/ 38100 w 266700"/>
                    <a:gd name="connsiteY1" fmla="*/ 76200 h 76200"/>
                    <a:gd name="connsiteX2" fmla="*/ 0 w 266700"/>
                    <a:gd name="connsiteY2" fmla="*/ 38100 h 76200"/>
                    <a:gd name="connsiteX3" fmla="*/ 38100 w 266700"/>
                    <a:gd name="connsiteY3" fmla="*/ 0 h 76200"/>
                    <a:gd name="connsiteX4" fmla="*/ 228600 w 266700"/>
                    <a:gd name="connsiteY4" fmla="*/ 0 h 76200"/>
                    <a:gd name="connsiteX5" fmla="*/ 266700 w 266700"/>
                    <a:gd name="connsiteY5" fmla="*/ 38100 h 76200"/>
                    <a:gd name="connsiteX6" fmla="*/ 228600 w 266700"/>
                    <a:gd name="connsiteY6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6700" h="76200">
                      <a:moveTo>
                        <a:pt x="228600" y="76200"/>
                      </a:moveTo>
                      <a:lnTo>
                        <a:pt x="38100" y="76200"/>
                      </a:lnTo>
                      <a:cubicBezTo>
                        <a:pt x="17059" y="76200"/>
                        <a:pt x="0" y="59141"/>
                        <a:pt x="0" y="38100"/>
                      </a:cubicBezTo>
                      <a:cubicBezTo>
                        <a:pt x="0" y="17059"/>
                        <a:pt x="17059" y="0"/>
                        <a:pt x="38100" y="0"/>
                      </a:cubicBezTo>
                      <a:lnTo>
                        <a:pt x="228600" y="0"/>
                      </a:lnTo>
                      <a:cubicBezTo>
                        <a:pt x="249641" y="0"/>
                        <a:pt x="266700" y="17059"/>
                        <a:pt x="266700" y="38100"/>
                      </a:cubicBezTo>
                      <a:cubicBezTo>
                        <a:pt x="266700" y="59141"/>
                        <a:pt x="249641" y="76200"/>
                        <a:pt x="228600" y="7620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9" name="그래픽 2" descr="전구">
                <a:extLst>
                  <a:ext uri="{FF2B5EF4-FFF2-40B4-BE49-F238E27FC236}">
                    <a16:creationId xmlns:a16="http://schemas.microsoft.com/office/drawing/2014/main" id="{93938090-C6C1-489A-8687-237FD43B3A1B}"/>
                  </a:ext>
                </a:extLst>
              </p:cNvPr>
              <p:cNvSpPr/>
              <p:nvPr/>
            </p:nvSpPr>
            <p:spPr>
              <a:xfrm>
                <a:off x="5276853" y="2581278"/>
                <a:ext cx="1638296" cy="1990721"/>
              </a:xfrm>
              <a:custGeom>
                <a:avLst/>
                <a:gdLst>
                  <a:gd name="connsiteX0" fmla="*/ 1638296 w 1638296"/>
                  <a:gd name="connsiteY0" fmla="*/ 819146 h 1990721"/>
                  <a:gd name="connsiteX1" fmla="*/ 799344 w 1638296"/>
                  <a:gd name="connsiteY1" fmla="*/ 234 h 1990721"/>
                  <a:gd name="connsiteX2" fmla="*/ 111 w 1638296"/>
                  <a:gd name="connsiteY2" fmla="*/ 832872 h 1990721"/>
                  <a:gd name="connsiteX3" fmla="*/ 253419 w 1638296"/>
                  <a:gd name="connsiteY3" fmla="*/ 1411468 h 1990721"/>
                  <a:gd name="connsiteX4" fmla="*/ 533396 w 1638296"/>
                  <a:gd name="connsiteY4" fmla="*/ 1974462 h 1990721"/>
                  <a:gd name="connsiteX5" fmla="*/ 533396 w 1638296"/>
                  <a:gd name="connsiteY5" fmla="*/ 1990721 h 1990721"/>
                  <a:gd name="connsiteX6" fmla="*/ 1104896 w 1638296"/>
                  <a:gd name="connsiteY6" fmla="*/ 1990721 h 1990721"/>
                  <a:gd name="connsiteX7" fmla="*/ 1104896 w 1638296"/>
                  <a:gd name="connsiteY7" fmla="*/ 1962975 h 1990721"/>
                  <a:gd name="connsiteX8" fmla="*/ 1381617 w 1638296"/>
                  <a:gd name="connsiteY8" fmla="*/ 1414554 h 1990721"/>
                  <a:gd name="connsiteX9" fmla="*/ 1638296 w 1638296"/>
                  <a:gd name="connsiteY9" fmla="*/ 819146 h 1990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8296" h="1990721">
                    <a:moveTo>
                      <a:pt x="1638296" y="819146"/>
                    </a:moveTo>
                    <a:cubicBezTo>
                      <a:pt x="1638296" y="360155"/>
                      <a:pt x="1260792" y="-10662"/>
                      <a:pt x="799344" y="234"/>
                    </a:cubicBezTo>
                    <a:cubicBezTo>
                      <a:pt x="351974" y="10788"/>
                      <a:pt x="-7233" y="385435"/>
                      <a:pt x="111" y="832872"/>
                    </a:cubicBezTo>
                    <a:cubicBezTo>
                      <a:pt x="3845" y="1060367"/>
                      <a:pt x="100342" y="1265278"/>
                      <a:pt x="253419" y="1411468"/>
                    </a:cubicBezTo>
                    <a:cubicBezTo>
                      <a:pt x="435022" y="1584918"/>
                      <a:pt x="533396" y="1723326"/>
                      <a:pt x="533396" y="1974462"/>
                    </a:cubicBezTo>
                    <a:lnTo>
                      <a:pt x="533396" y="1990721"/>
                    </a:lnTo>
                    <a:lnTo>
                      <a:pt x="1104896" y="1990721"/>
                    </a:lnTo>
                    <a:lnTo>
                      <a:pt x="1104896" y="1962975"/>
                    </a:lnTo>
                    <a:cubicBezTo>
                      <a:pt x="1104896" y="1716763"/>
                      <a:pt x="1202642" y="1583642"/>
                      <a:pt x="1381617" y="1414554"/>
                    </a:cubicBezTo>
                    <a:cubicBezTo>
                      <a:pt x="1539665" y="1265249"/>
                      <a:pt x="1638296" y="1053737"/>
                      <a:pt x="1638296" y="819146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0" name="그래픽 2" descr="전구">
              <a:extLst>
                <a:ext uri="{FF2B5EF4-FFF2-40B4-BE49-F238E27FC236}">
                  <a16:creationId xmlns:a16="http://schemas.microsoft.com/office/drawing/2014/main" id="{8C0C3C24-A1D0-4F8F-8D17-7DDC21FFE0A0}"/>
                </a:ext>
              </a:extLst>
            </p:cNvPr>
            <p:cNvGrpSpPr/>
            <p:nvPr/>
          </p:nvGrpSpPr>
          <p:grpSpPr>
            <a:xfrm>
              <a:off x="5447518" y="2632501"/>
              <a:ext cx="713708" cy="713708"/>
              <a:chOff x="5447518" y="2722988"/>
              <a:chExt cx="713708" cy="713708"/>
            </a:xfrm>
            <a:solidFill>
              <a:srgbClr val="FFFFFF"/>
            </a:solidFill>
          </p:grpSpPr>
          <p:sp>
            <p:nvSpPr>
              <p:cNvPr id="31" name="그래픽 2" descr="전구">
                <a:extLst>
                  <a:ext uri="{FF2B5EF4-FFF2-40B4-BE49-F238E27FC236}">
                    <a16:creationId xmlns:a16="http://schemas.microsoft.com/office/drawing/2014/main" id="{4F35F545-2623-459E-8F08-A96E43443006}"/>
                  </a:ext>
                </a:extLst>
              </p:cNvPr>
              <p:cNvSpPr/>
              <p:nvPr/>
            </p:nvSpPr>
            <p:spPr>
              <a:xfrm>
                <a:off x="5535349" y="2722988"/>
                <a:ext cx="625877" cy="385419"/>
              </a:xfrm>
              <a:custGeom>
                <a:avLst/>
                <a:gdLst>
                  <a:gd name="connsiteX0" fmla="*/ 28555 w 625877"/>
                  <a:gd name="connsiteY0" fmla="*/ 385420 h 385419"/>
                  <a:gd name="connsiteX1" fmla="*/ 14277 w 625877"/>
                  <a:gd name="connsiteY1" fmla="*/ 381571 h 385419"/>
                  <a:gd name="connsiteX2" fmla="*/ 3847 w 625877"/>
                  <a:gd name="connsiteY2" fmla="*/ 342529 h 385419"/>
                  <a:gd name="connsiteX3" fmla="*/ 597303 w 625877"/>
                  <a:gd name="connsiteY3" fmla="*/ 0 h 385419"/>
                  <a:gd name="connsiteX4" fmla="*/ 625878 w 625877"/>
                  <a:gd name="connsiteY4" fmla="*/ 28575 h 385419"/>
                  <a:gd name="connsiteX5" fmla="*/ 597303 w 625877"/>
                  <a:gd name="connsiteY5" fmla="*/ 57150 h 385419"/>
                  <a:gd name="connsiteX6" fmla="*/ 53320 w 625877"/>
                  <a:gd name="connsiteY6" fmla="*/ 371151 h 385419"/>
                  <a:gd name="connsiteX7" fmla="*/ 28555 w 625877"/>
                  <a:gd name="connsiteY7" fmla="*/ 385420 h 385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5877" h="385419">
                    <a:moveTo>
                      <a:pt x="28555" y="385420"/>
                    </a:moveTo>
                    <a:cubicBezTo>
                      <a:pt x="23698" y="385420"/>
                      <a:pt x="18783" y="384181"/>
                      <a:pt x="14277" y="381571"/>
                    </a:cubicBezTo>
                    <a:cubicBezTo>
                      <a:pt x="609" y="373666"/>
                      <a:pt x="-4058" y="356187"/>
                      <a:pt x="3847" y="342529"/>
                    </a:cubicBezTo>
                    <a:cubicBezTo>
                      <a:pt x="126082" y="131245"/>
                      <a:pt x="353472" y="0"/>
                      <a:pt x="597303" y="0"/>
                    </a:cubicBezTo>
                    <a:cubicBezTo>
                      <a:pt x="613086" y="0"/>
                      <a:pt x="625878" y="12792"/>
                      <a:pt x="625878" y="28575"/>
                    </a:cubicBezTo>
                    <a:cubicBezTo>
                      <a:pt x="625878" y="44358"/>
                      <a:pt x="613086" y="57150"/>
                      <a:pt x="597303" y="57150"/>
                    </a:cubicBezTo>
                    <a:cubicBezTo>
                      <a:pt x="373808" y="57150"/>
                      <a:pt x="165363" y="177470"/>
                      <a:pt x="53320" y="371151"/>
                    </a:cubicBezTo>
                    <a:cubicBezTo>
                      <a:pt x="48024" y="380305"/>
                      <a:pt x="38423" y="385420"/>
                      <a:pt x="28555" y="3854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" name="그래픽 2" descr="전구">
                <a:extLst>
                  <a:ext uri="{FF2B5EF4-FFF2-40B4-BE49-F238E27FC236}">
                    <a16:creationId xmlns:a16="http://schemas.microsoft.com/office/drawing/2014/main" id="{5479B443-20C6-42C3-AE20-2B1A03D277C9}"/>
                  </a:ext>
                </a:extLst>
              </p:cNvPr>
              <p:cNvSpPr/>
              <p:nvPr/>
            </p:nvSpPr>
            <p:spPr>
              <a:xfrm>
                <a:off x="5447518" y="3210694"/>
                <a:ext cx="79068" cy="226001"/>
              </a:xfrm>
              <a:custGeom>
                <a:avLst/>
                <a:gdLst>
                  <a:gd name="connsiteX0" fmla="*/ 28575 w 79068"/>
                  <a:gd name="connsiteY0" fmla="*/ 226001 h 226001"/>
                  <a:gd name="connsiteX1" fmla="*/ 0 w 79068"/>
                  <a:gd name="connsiteY1" fmla="*/ 197426 h 226001"/>
                  <a:gd name="connsiteX2" fmla="*/ 22870 w 79068"/>
                  <a:gd name="connsiteY2" fmla="*/ 21262 h 226001"/>
                  <a:gd name="connsiteX3" fmla="*/ 57817 w 79068"/>
                  <a:gd name="connsiteY3" fmla="*/ 973 h 226001"/>
                  <a:gd name="connsiteX4" fmla="*/ 78105 w 79068"/>
                  <a:gd name="connsiteY4" fmla="*/ 35921 h 226001"/>
                  <a:gd name="connsiteX5" fmla="*/ 57150 w 79068"/>
                  <a:gd name="connsiteY5" fmla="*/ 197426 h 226001"/>
                  <a:gd name="connsiteX6" fmla="*/ 28575 w 79068"/>
                  <a:gd name="connsiteY6" fmla="*/ 226001 h 226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068" h="226001">
                    <a:moveTo>
                      <a:pt x="28575" y="226001"/>
                    </a:moveTo>
                    <a:cubicBezTo>
                      <a:pt x="12792" y="226001"/>
                      <a:pt x="0" y="213209"/>
                      <a:pt x="0" y="197426"/>
                    </a:cubicBezTo>
                    <a:cubicBezTo>
                      <a:pt x="0" y="137714"/>
                      <a:pt x="7696" y="78440"/>
                      <a:pt x="22870" y="21262"/>
                    </a:cubicBezTo>
                    <a:cubicBezTo>
                      <a:pt x="26918" y="6002"/>
                      <a:pt x="42548" y="-3103"/>
                      <a:pt x="57817" y="973"/>
                    </a:cubicBezTo>
                    <a:cubicBezTo>
                      <a:pt x="73076" y="5021"/>
                      <a:pt x="82153" y="20661"/>
                      <a:pt x="78105" y="35921"/>
                    </a:cubicBezTo>
                    <a:cubicBezTo>
                      <a:pt x="64199" y="88317"/>
                      <a:pt x="57150" y="142667"/>
                      <a:pt x="57150" y="197426"/>
                    </a:cubicBezTo>
                    <a:cubicBezTo>
                      <a:pt x="57150" y="213200"/>
                      <a:pt x="44358" y="226001"/>
                      <a:pt x="28575" y="2260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33" name="그래픽 2" descr="전구">
              <a:extLst>
                <a:ext uri="{FF2B5EF4-FFF2-40B4-BE49-F238E27FC236}">
                  <a16:creationId xmlns:a16="http://schemas.microsoft.com/office/drawing/2014/main" id="{E2BED2A4-2A49-4116-98D7-33473D237614}"/>
                </a:ext>
              </a:extLst>
            </p:cNvPr>
            <p:cNvSpPr/>
            <p:nvPr/>
          </p:nvSpPr>
          <p:spPr>
            <a:xfrm>
              <a:off x="5695950" y="3509963"/>
              <a:ext cx="800100" cy="973455"/>
            </a:xfrm>
            <a:custGeom>
              <a:avLst/>
              <a:gdLst>
                <a:gd name="connsiteX0" fmla="*/ 638175 w 800100"/>
                <a:gd name="connsiteY0" fmla="*/ 0 h 973455"/>
                <a:gd name="connsiteX1" fmla="*/ 476250 w 800100"/>
                <a:gd name="connsiteY1" fmla="*/ 161925 h 973455"/>
                <a:gd name="connsiteX2" fmla="*/ 476250 w 800100"/>
                <a:gd name="connsiteY2" fmla="*/ 267605 h 973455"/>
                <a:gd name="connsiteX3" fmla="*/ 323850 w 800100"/>
                <a:gd name="connsiteY3" fmla="*/ 267605 h 973455"/>
                <a:gd name="connsiteX4" fmla="*/ 323850 w 800100"/>
                <a:gd name="connsiteY4" fmla="*/ 161925 h 973455"/>
                <a:gd name="connsiteX5" fmla="*/ 161925 w 800100"/>
                <a:gd name="connsiteY5" fmla="*/ 0 h 973455"/>
                <a:gd name="connsiteX6" fmla="*/ 0 w 800100"/>
                <a:gd name="connsiteY6" fmla="*/ 161925 h 973455"/>
                <a:gd name="connsiteX7" fmla="*/ 161925 w 800100"/>
                <a:gd name="connsiteY7" fmla="*/ 323850 h 973455"/>
                <a:gd name="connsiteX8" fmla="*/ 266700 w 800100"/>
                <a:gd name="connsiteY8" fmla="*/ 323850 h 973455"/>
                <a:gd name="connsiteX9" fmla="*/ 266700 w 800100"/>
                <a:gd name="connsiteY9" fmla="*/ 973455 h 973455"/>
                <a:gd name="connsiteX10" fmla="*/ 323850 w 800100"/>
                <a:gd name="connsiteY10" fmla="*/ 973455 h 973455"/>
                <a:gd name="connsiteX11" fmla="*/ 323850 w 800100"/>
                <a:gd name="connsiteY11" fmla="*/ 324755 h 973455"/>
                <a:gd name="connsiteX12" fmla="*/ 476250 w 800100"/>
                <a:gd name="connsiteY12" fmla="*/ 324755 h 973455"/>
                <a:gd name="connsiteX13" fmla="*/ 476250 w 800100"/>
                <a:gd name="connsiteY13" fmla="*/ 973455 h 973455"/>
                <a:gd name="connsiteX14" fmla="*/ 533400 w 800100"/>
                <a:gd name="connsiteY14" fmla="*/ 973455 h 973455"/>
                <a:gd name="connsiteX15" fmla="*/ 533400 w 800100"/>
                <a:gd name="connsiteY15" fmla="*/ 323850 h 973455"/>
                <a:gd name="connsiteX16" fmla="*/ 638175 w 800100"/>
                <a:gd name="connsiteY16" fmla="*/ 323850 h 973455"/>
                <a:gd name="connsiteX17" fmla="*/ 800100 w 800100"/>
                <a:gd name="connsiteY17" fmla="*/ 161925 h 973455"/>
                <a:gd name="connsiteX18" fmla="*/ 638175 w 800100"/>
                <a:gd name="connsiteY18" fmla="*/ 0 h 973455"/>
                <a:gd name="connsiteX19" fmla="*/ 57150 w 800100"/>
                <a:gd name="connsiteY19" fmla="*/ 161925 h 973455"/>
                <a:gd name="connsiteX20" fmla="*/ 161925 w 800100"/>
                <a:gd name="connsiteY20" fmla="*/ 57150 h 973455"/>
                <a:gd name="connsiteX21" fmla="*/ 266700 w 800100"/>
                <a:gd name="connsiteY21" fmla="*/ 161925 h 973455"/>
                <a:gd name="connsiteX22" fmla="*/ 266700 w 800100"/>
                <a:gd name="connsiteY22" fmla="*/ 266700 h 973455"/>
                <a:gd name="connsiteX23" fmla="*/ 161925 w 800100"/>
                <a:gd name="connsiteY23" fmla="*/ 266700 h 973455"/>
                <a:gd name="connsiteX24" fmla="*/ 57150 w 800100"/>
                <a:gd name="connsiteY24" fmla="*/ 161925 h 973455"/>
                <a:gd name="connsiteX25" fmla="*/ 638175 w 800100"/>
                <a:gd name="connsiteY25" fmla="*/ 266700 h 973455"/>
                <a:gd name="connsiteX26" fmla="*/ 533400 w 800100"/>
                <a:gd name="connsiteY26" fmla="*/ 266700 h 973455"/>
                <a:gd name="connsiteX27" fmla="*/ 533400 w 800100"/>
                <a:gd name="connsiteY27" fmla="*/ 161925 h 973455"/>
                <a:gd name="connsiteX28" fmla="*/ 638175 w 800100"/>
                <a:gd name="connsiteY28" fmla="*/ 57150 h 973455"/>
                <a:gd name="connsiteX29" fmla="*/ 742950 w 800100"/>
                <a:gd name="connsiteY29" fmla="*/ 161925 h 973455"/>
                <a:gd name="connsiteX30" fmla="*/ 638175 w 800100"/>
                <a:gd name="connsiteY30" fmla="*/ 266700 h 97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00100" h="973455">
                  <a:moveTo>
                    <a:pt x="638175" y="0"/>
                  </a:moveTo>
                  <a:cubicBezTo>
                    <a:pt x="548888" y="0"/>
                    <a:pt x="476250" y="72638"/>
                    <a:pt x="476250" y="161925"/>
                  </a:cubicBezTo>
                  <a:lnTo>
                    <a:pt x="476250" y="267605"/>
                  </a:lnTo>
                  <a:lnTo>
                    <a:pt x="323850" y="267605"/>
                  </a:lnTo>
                  <a:lnTo>
                    <a:pt x="323850" y="161925"/>
                  </a:lnTo>
                  <a:cubicBezTo>
                    <a:pt x="323850" y="72638"/>
                    <a:pt x="251212" y="0"/>
                    <a:pt x="161925" y="0"/>
                  </a:cubicBezTo>
                  <a:cubicBezTo>
                    <a:pt x="72638" y="0"/>
                    <a:pt x="0" y="72638"/>
                    <a:pt x="0" y="161925"/>
                  </a:cubicBezTo>
                  <a:cubicBezTo>
                    <a:pt x="0" y="251212"/>
                    <a:pt x="72638" y="323850"/>
                    <a:pt x="161925" y="323850"/>
                  </a:cubicBezTo>
                  <a:lnTo>
                    <a:pt x="266700" y="323850"/>
                  </a:lnTo>
                  <a:lnTo>
                    <a:pt x="266700" y="973455"/>
                  </a:lnTo>
                  <a:lnTo>
                    <a:pt x="323850" y="973455"/>
                  </a:lnTo>
                  <a:lnTo>
                    <a:pt x="323850" y="324755"/>
                  </a:lnTo>
                  <a:lnTo>
                    <a:pt x="476250" y="324755"/>
                  </a:lnTo>
                  <a:lnTo>
                    <a:pt x="476250" y="973455"/>
                  </a:lnTo>
                  <a:lnTo>
                    <a:pt x="533400" y="973455"/>
                  </a:lnTo>
                  <a:lnTo>
                    <a:pt x="533400" y="323850"/>
                  </a:lnTo>
                  <a:lnTo>
                    <a:pt x="638175" y="323850"/>
                  </a:lnTo>
                  <a:cubicBezTo>
                    <a:pt x="727462" y="323850"/>
                    <a:pt x="800100" y="251212"/>
                    <a:pt x="800100" y="161925"/>
                  </a:cubicBezTo>
                  <a:cubicBezTo>
                    <a:pt x="800100" y="72638"/>
                    <a:pt x="727462" y="0"/>
                    <a:pt x="638175" y="0"/>
                  </a:cubicBezTo>
                  <a:close/>
                  <a:moveTo>
                    <a:pt x="57150" y="161925"/>
                  </a:moveTo>
                  <a:cubicBezTo>
                    <a:pt x="57150" y="104156"/>
                    <a:pt x="104156" y="57150"/>
                    <a:pt x="161925" y="57150"/>
                  </a:cubicBezTo>
                  <a:cubicBezTo>
                    <a:pt x="219694" y="57150"/>
                    <a:pt x="266700" y="104156"/>
                    <a:pt x="266700" y="161925"/>
                  </a:cubicBezTo>
                  <a:lnTo>
                    <a:pt x="266700" y="266700"/>
                  </a:lnTo>
                  <a:lnTo>
                    <a:pt x="161925" y="266700"/>
                  </a:lnTo>
                  <a:cubicBezTo>
                    <a:pt x="104156" y="266700"/>
                    <a:pt x="57150" y="219694"/>
                    <a:pt x="57150" y="161925"/>
                  </a:cubicBezTo>
                  <a:close/>
                  <a:moveTo>
                    <a:pt x="638175" y="266700"/>
                  </a:moveTo>
                  <a:lnTo>
                    <a:pt x="533400" y="266700"/>
                  </a:lnTo>
                  <a:lnTo>
                    <a:pt x="533400" y="161925"/>
                  </a:lnTo>
                  <a:cubicBezTo>
                    <a:pt x="533400" y="104156"/>
                    <a:pt x="580406" y="57150"/>
                    <a:pt x="638175" y="57150"/>
                  </a:cubicBezTo>
                  <a:cubicBezTo>
                    <a:pt x="695944" y="57150"/>
                    <a:pt x="742950" y="104156"/>
                    <a:pt x="742950" y="161925"/>
                  </a:cubicBezTo>
                  <a:cubicBezTo>
                    <a:pt x="742950" y="219694"/>
                    <a:pt x="695944" y="266700"/>
                    <a:pt x="638175" y="2667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34" name="그래픽 2" descr="전구">
              <a:extLst>
                <a:ext uri="{FF2B5EF4-FFF2-40B4-BE49-F238E27FC236}">
                  <a16:creationId xmlns:a16="http://schemas.microsoft.com/office/drawing/2014/main" id="{767267F2-91FB-41F1-A874-539D1C06E8F2}"/>
                </a:ext>
              </a:extLst>
            </p:cNvPr>
            <p:cNvGrpSpPr/>
            <p:nvPr/>
          </p:nvGrpSpPr>
          <p:grpSpPr>
            <a:xfrm>
              <a:off x="4629150" y="1881188"/>
              <a:ext cx="2933700" cy="2515228"/>
              <a:chOff x="4629150" y="1971675"/>
              <a:chExt cx="2933700" cy="2515228"/>
            </a:xfrm>
            <a:solidFill>
              <a:srgbClr val="FFC000"/>
            </a:solidFill>
          </p:grpSpPr>
          <p:sp>
            <p:nvSpPr>
              <p:cNvPr id="35" name="그래픽 2" descr="전구">
                <a:extLst>
                  <a:ext uri="{FF2B5EF4-FFF2-40B4-BE49-F238E27FC236}">
                    <a16:creationId xmlns:a16="http://schemas.microsoft.com/office/drawing/2014/main" id="{97B96256-2456-4492-847A-BA620FBB3940}"/>
                  </a:ext>
                </a:extLst>
              </p:cNvPr>
              <p:cNvSpPr/>
              <p:nvPr/>
            </p:nvSpPr>
            <p:spPr>
              <a:xfrm>
                <a:off x="6057900" y="1971675"/>
                <a:ext cx="76200" cy="247650"/>
              </a:xfrm>
              <a:custGeom>
                <a:avLst/>
                <a:gdLst>
                  <a:gd name="connsiteX0" fmla="*/ 38100 w 76200"/>
                  <a:gd name="connsiteY0" fmla="*/ 247650 h 247650"/>
                  <a:gd name="connsiteX1" fmla="*/ 0 w 76200"/>
                  <a:gd name="connsiteY1" fmla="*/ 209550 h 247650"/>
                  <a:gd name="connsiteX2" fmla="*/ 0 w 76200"/>
                  <a:gd name="connsiteY2" fmla="*/ 38100 h 247650"/>
                  <a:gd name="connsiteX3" fmla="*/ 38100 w 76200"/>
                  <a:gd name="connsiteY3" fmla="*/ 0 h 247650"/>
                  <a:gd name="connsiteX4" fmla="*/ 76200 w 76200"/>
                  <a:gd name="connsiteY4" fmla="*/ 38100 h 247650"/>
                  <a:gd name="connsiteX5" fmla="*/ 76200 w 76200"/>
                  <a:gd name="connsiteY5" fmla="*/ 209550 h 247650"/>
                  <a:gd name="connsiteX6" fmla="*/ 38100 w 76200"/>
                  <a:gd name="connsiteY6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" h="247650">
                    <a:moveTo>
                      <a:pt x="38100" y="247650"/>
                    </a:moveTo>
                    <a:cubicBezTo>
                      <a:pt x="17059" y="247650"/>
                      <a:pt x="0" y="230591"/>
                      <a:pt x="0" y="209550"/>
                    </a:cubicBezTo>
                    <a:lnTo>
                      <a:pt x="0" y="38100"/>
                    </a:lnTo>
                    <a:cubicBezTo>
                      <a:pt x="0" y="17059"/>
                      <a:pt x="17059" y="0"/>
                      <a:pt x="38100" y="0"/>
                    </a:cubicBezTo>
                    <a:cubicBezTo>
                      <a:pt x="59141" y="0"/>
                      <a:pt x="76200" y="17059"/>
                      <a:pt x="76200" y="38100"/>
                    </a:cubicBezTo>
                    <a:lnTo>
                      <a:pt x="76200" y="209550"/>
                    </a:lnTo>
                    <a:cubicBezTo>
                      <a:pt x="76200" y="230591"/>
                      <a:pt x="59141" y="247650"/>
                      <a:pt x="38100" y="247650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그래픽 2" descr="전구">
                <a:extLst>
                  <a:ext uri="{FF2B5EF4-FFF2-40B4-BE49-F238E27FC236}">
                    <a16:creationId xmlns:a16="http://schemas.microsoft.com/office/drawing/2014/main" id="{64D1B431-5EEF-4B67-BAA3-FC9CCDCC8556}"/>
                  </a:ext>
                </a:extLst>
              </p:cNvPr>
              <p:cNvSpPr/>
              <p:nvPr/>
            </p:nvSpPr>
            <p:spPr>
              <a:xfrm>
                <a:off x="5047609" y="2390151"/>
                <a:ext cx="197448" cy="197429"/>
              </a:xfrm>
              <a:custGeom>
                <a:avLst/>
                <a:gdLst>
                  <a:gd name="connsiteX0" fmla="*/ 159346 w 197448"/>
                  <a:gd name="connsiteY0" fmla="*/ 197429 h 197429"/>
                  <a:gd name="connsiteX1" fmla="*/ 132409 w 197448"/>
                  <a:gd name="connsiteY1" fmla="*/ 186276 h 197429"/>
                  <a:gd name="connsiteX2" fmla="*/ 11166 w 197448"/>
                  <a:gd name="connsiteY2" fmla="*/ 65041 h 197429"/>
                  <a:gd name="connsiteX3" fmla="*/ 11166 w 197448"/>
                  <a:gd name="connsiteY3" fmla="*/ 11159 h 197429"/>
                  <a:gd name="connsiteX4" fmla="*/ 65039 w 197448"/>
                  <a:gd name="connsiteY4" fmla="*/ 11159 h 197429"/>
                  <a:gd name="connsiteX5" fmla="*/ 186283 w 197448"/>
                  <a:gd name="connsiteY5" fmla="*/ 132393 h 197429"/>
                  <a:gd name="connsiteX6" fmla="*/ 186283 w 197448"/>
                  <a:gd name="connsiteY6" fmla="*/ 186276 h 197429"/>
                  <a:gd name="connsiteX7" fmla="*/ 159346 w 197448"/>
                  <a:gd name="connsiteY7" fmla="*/ 197429 h 1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7448" h="197429">
                    <a:moveTo>
                      <a:pt x="159346" y="197429"/>
                    </a:moveTo>
                    <a:cubicBezTo>
                      <a:pt x="149602" y="197429"/>
                      <a:pt x="139848" y="193705"/>
                      <a:pt x="132409" y="186276"/>
                    </a:cubicBezTo>
                    <a:lnTo>
                      <a:pt x="11166" y="65041"/>
                    </a:lnTo>
                    <a:cubicBezTo>
                      <a:pt x="-3722" y="50163"/>
                      <a:pt x="-3722" y="26037"/>
                      <a:pt x="11166" y="11159"/>
                    </a:cubicBezTo>
                    <a:cubicBezTo>
                      <a:pt x="26034" y="-3720"/>
                      <a:pt x="50161" y="-3720"/>
                      <a:pt x="65039" y="11159"/>
                    </a:cubicBezTo>
                    <a:lnTo>
                      <a:pt x="186283" y="132393"/>
                    </a:lnTo>
                    <a:cubicBezTo>
                      <a:pt x="201170" y="147271"/>
                      <a:pt x="201170" y="171398"/>
                      <a:pt x="186283" y="186276"/>
                    </a:cubicBezTo>
                    <a:cubicBezTo>
                      <a:pt x="178853" y="193705"/>
                      <a:pt x="169100" y="197429"/>
                      <a:pt x="159346" y="197429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그래픽 2" descr="전구">
                <a:extLst>
                  <a:ext uri="{FF2B5EF4-FFF2-40B4-BE49-F238E27FC236}">
                    <a16:creationId xmlns:a16="http://schemas.microsoft.com/office/drawing/2014/main" id="{B8A18323-8BAE-405D-A811-960CE2FE324B}"/>
                  </a:ext>
                </a:extLst>
              </p:cNvPr>
              <p:cNvSpPr/>
              <p:nvPr/>
            </p:nvSpPr>
            <p:spPr>
              <a:xfrm>
                <a:off x="4629150" y="3400425"/>
                <a:ext cx="247650" cy="76200"/>
              </a:xfrm>
              <a:custGeom>
                <a:avLst/>
                <a:gdLst>
                  <a:gd name="connsiteX0" fmla="*/ 209550 w 247650"/>
                  <a:gd name="connsiteY0" fmla="*/ 76200 h 76200"/>
                  <a:gd name="connsiteX1" fmla="*/ 38100 w 247650"/>
                  <a:gd name="connsiteY1" fmla="*/ 76200 h 76200"/>
                  <a:gd name="connsiteX2" fmla="*/ 0 w 247650"/>
                  <a:gd name="connsiteY2" fmla="*/ 38100 h 76200"/>
                  <a:gd name="connsiteX3" fmla="*/ 38100 w 247650"/>
                  <a:gd name="connsiteY3" fmla="*/ 0 h 76200"/>
                  <a:gd name="connsiteX4" fmla="*/ 209550 w 247650"/>
                  <a:gd name="connsiteY4" fmla="*/ 0 h 76200"/>
                  <a:gd name="connsiteX5" fmla="*/ 247650 w 247650"/>
                  <a:gd name="connsiteY5" fmla="*/ 38100 h 76200"/>
                  <a:gd name="connsiteX6" fmla="*/ 209550 w 247650"/>
                  <a:gd name="connsiteY6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7650" h="76200">
                    <a:moveTo>
                      <a:pt x="209550" y="76200"/>
                    </a:moveTo>
                    <a:lnTo>
                      <a:pt x="38100" y="76200"/>
                    </a:lnTo>
                    <a:cubicBezTo>
                      <a:pt x="17059" y="76200"/>
                      <a:pt x="0" y="59141"/>
                      <a:pt x="0" y="38100"/>
                    </a:cubicBezTo>
                    <a:cubicBezTo>
                      <a:pt x="0" y="17059"/>
                      <a:pt x="17059" y="0"/>
                      <a:pt x="38100" y="0"/>
                    </a:cubicBezTo>
                    <a:lnTo>
                      <a:pt x="209550" y="0"/>
                    </a:lnTo>
                    <a:cubicBezTo>
                      <a:pt x="230591" y="0"/>
                      <a:pt x="247650" y="17059"/>
                      <a:pt x="247650" y="38100"/>
                    </a:cubicBezTo>
                    <a:cubicBezTo>
                      <a:pt x="247650" y="59141"/>
                      <a:pt x="230591" y="76200"/>
                      <a:pt x="209550" y="76200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" name="그래픽 2" descr="전구">
                <a:extLst>
                  <a:ext uri="{FF2B5EF4-FFF2-40B4-BE49-F238E27FC236}">
                    <a16:creationId xmlns:a16="http://schemas.microsoft.com/office/drawing/2014/main" id="{CA0D865F-9C5F-4962-A5C4-3CE262004D44}"/>
                  </a:ext>
                </a:extLst>
              </p:cNvPr>
              <p:cNvSpPr/>
              <p:nvPr/>
            </p:nvSpPr>
            <p:spPr>
              <a:xfrm>
                <a:off x="5047618" y="4289474"/>
                <a:ext cx="197448" cy="197429"/>
              </a:xfrm>
              <a:custGeom>
                <a:avLst/>
                <a:gdLst>
                  <a:gd name="connsiteX0" fmla="*/ 38102 w 197448"/>
                  <a:gd name="connsiteY0" fmla="*/ 197430 h 197429"/>
                  <a:gd name="connsiteX1" fmla="*/ 11166 w 197448"/>
                  <a:gd name="connsiteY1" fmla="*/ 186276 h 197429"/>
                  <a:gd name="connsiteX2" fmla="*/ 11166 w 197448"/>
                  <a:gd name="connsiteY2" fmla="*/ 132393 h 197429"/>
                  <a:gd name="connsiteX3" fmla="*/ 132409 w 197448"/>
                  <a:gd name="connsiteY3" fmla="*/ 11159 h 197429"/>
                  <a:gd name="connsiteX4" fmla="*/ 186283 w 197448"/>
                  <a:gd name="connsiteY4" fmla="*/ 11159 h 197429"/>
                  <a:gd name="connsiteX5" fmla="*/ 186283 w 197448"/>
                  <a:gd name="connsiteY5" fmla="*/ 65041 h 197429"/>
                  <a:gd name="connsiteX6" fmla="*/ 65039 w 197448"/>
                  <a:gd name="connsiteY6" fmla="*/ 186276 h 197429"/>
                  <a:gd name="connsiteX7" fmla="*/ 38102 w 197448"/>
                  <a:gd name="connsiteY7" fmla="*/ 197430 h 1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7448" h="197429">
                    <a:moveTo>
                      <a:pt x="38102" y="197430"/>
                    </a:moveTo>
                    <a:cubicBezTo>
                      <a:pt x="28358" y="197430"/>
                      <a:pt x="18605" y="193705"/>
                      <a:pt x="11166" y="186276"/>
                    </a:cubicBezTo>
                    <a:cubicBezTo>
                      <a:pt x="-3722" y="171388"/>
                      <a:pt x="-3722" y="147271"/>
                      <a:pt x="11166" y="132393"/>
                    </a:cubicBezTo>
                    <a:lnTo>
                      <a:pt x="132409" y="11159"/>
                    </a:lnTo>
                    <a:cubicBezTo>
                      <a:pt x="147278" y="-3720"/>
                      <a:pt x="171405" y="-3720"/>
                      <a:pt x="186283" y="11159"/>
                    </a:cubicBezTo>
                    <a:cubicBezTo>
                      <a:pt x="201170" y="26046"/>
                      <a:pt x="201170" y="50164"/>
                      <a:pt x="186283" y="65041"/>
                    </a:cubicBezTo>
                    <a:lnTo>
                      <a:pt x="65039" y="186276"/>
                    </a:lnTo>
                    <a:cubicBezTo>
                      <a:pt x="57600" y="193705"/>
                      <a:pt x="47846" y="197430"/>
                      <a:pt x="38102" y="197430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" name="그래픽 2" descr="전구">
                <a:extLst>
                  <a:ext uri="{FF2B5EF4-FFF2-40B4-BE49-F238E27FC236}">
                    <a16:creationId xmlns:a16="http://schemas.microsoft.com/office/drawing/2014/main" id="{D46987B9-80BB-4388-B452-729C656C8EB0}"/>
                  </a:ext>
                </a:extLst>
              </p:cNvPr>
              <p:cNvSpPr/>
              <p:nvPr/>
            </p:nvSpPr>
            <p:spPr>
              <a:xfrm>
                <a:off x="6946932" y="4289474"/>
                <a:ext cx="197448" cy="197429"/>
              </a:xfrm>
              <a:custGeom>
                <a:avLst/>
                <a:gdLst>
                  <a:gd name="connsiteX0" fmla="*/ 159346 w 197448"/>
                  <a:gd name="connsiteY0" fmla="*/ 197430 h 197429"/>
                  <a:gd name="connsiteX1" fmla="*/ 132409 w 197448"/>
                  <a:gd name="connsiteY1" fmla="*/ 186276 h 197429"/>
                  <a:gd name="connsiteX2" fmla="*/ 11166 w 197448"/>
                  <a:gd name="connsiteY2" fmla="*/ 65041 h 197429"/>
                  <a:gd name="connsiteX3" fmla="*/ 11166 w 197448"/>
                  <a:gd name="connsiteY3" fmla="*/ 11159 h 197429"/>
                  <a:gd name="connsiteX4" fmla="*/ 65039 w 197448"/>
                  <a:gd name="connsiteY4" fmla="*/ 11159 h 197429"/>
                  <a:gd name="connsiteX5" fmla="*/ 186283 w 197448"/>
                  <a:gd name="connsiteY5" fmla="*/ 132393 h 197429"/>
                  <a:gd name="connsiteX6" fmla="*/ 186283 w 197448"/>
                  <a:gd name="connsiteY6" fmla="*/ 186276 h 197429"/>
                  <a:gd name="connsiteX7" fmla="*/ 159346 w 197448"/>
                  <a:gd name="connsiteY7" fmla="*/ 197430 h 1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7448" h="197429">
                    <a:moveTo>
                      <a:pt x="159346" y="197430"/>
                    </a:moveTo>
                    <a:cubicBezTo>
                      <a:pt x="149602" y="197430"/>
                      <a:pt x="139848" y="193705"/>
                      <a:pt x="132409" y="186276"/>
                    </a:cubicBezTo>
                    <a:lnTo>
                      <a:pt x="11166" y="65041"/>
                    </a:lnTo>
                    <a:cubicBezTo>
                      <a:pt x="-3722" y="50164"/>
                      <a:pt x="-3722" y="26036"/>
                      <a:pt x="11166" y="11159"/>
                    </a:cubicBezTo>
                    <a:cubicBezTo>
                      <a:pt x="26034" y="-3720"/>
                      <a:pt x="50161" y="-3720"/>
                      <a:pt x="65039" y="11159"/>
                    </a:cubicBezTo>
                    <a:lnTo>
                      <a:pt x="186283" y="132393"/>
                    </a:lnTo>
                    <a:cubicBezTo>
                      <a:pt x="201170" y="147271"/>
                      <a:pt x="201170" y="171398"/>
                      <a:pt x="186283" y="186276"/>
                    </a:cubicBezTo>
                    <a:cubicBezTo>
                      <a:pt x="178853" y="193705"/>
                      <a:pt x="169100" y="197430"/>
                      <a:pt x="159346" y="197430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" name="그래픽 2" descr="전구">
                <a:extLst>
                  <a:ext uri="{FF2B5EF4-FFF2-40B4-BE49-F238E27FC236}">
                    <a16:creationId xmlns:a16="http://schemas.microsoft.com/office/drawing/2014/main" id="{38E4940A-2696-4DB7-9C6A-536B05940CFE}"/>
                  </a:ext>
                </a:extLst>
              </p:cNvPr>
              <p:cNvSpPr/>
              <p:nvPr/>
            </p:nvSpPr>
            <p:spPr>
              <a:xfrm>
                <a:off x="7315200" y="3400425"/>
                <a:ext cx="247650" cy="76200"/>
              </a:xfrm>
              <a:custGeom>
                <a:avLst/>
                <a:gdLst>
                  <a:gd name="connsiteX0" fmla="*/ 209550 w 247650"/>
                  <a:gd name="connsiteY0" fmla="*/ 76200 h 76200"/>
                  <a:gd name="connsiteX1" fmla="*/ 38100 w 247650"/>
                  <a:gd name="connsiteY1" fmla="*/ 76200 h 76200"/>
                  <a:gd name="connsiteX2" fmla="*/ 0 w 247650"/>
                  <a:gd name="connsiteY2" fmla="*/ 38100 h 76200"/>
                  <a:gd name="connsiteX3" fmla="*/ 38100 w 247650"/>
                  <a:gd name="connsiteY3" fmla="*/ 0 h 76200"/>
                  <a:gd name="connsiteX4" fmla="*/ 209550 w 247650"/>
                  <a:gd name="connsiteY4" fmla="*/ 0 h 76200"/>
                  <a:gd name="connsiteX5" fmla="*/ 247650 w 247650"/>
                  <a:gd name="connsiteY5" fmla="*/ 38100 h 76200"/>
                  <a:gd name="connsiteX6" fmla="*/ 209550 w 247650"/>
                  <a:gd name="connsiteY6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7650" h="76200">
                    <a:moveTo>
                      <a:pt x="209550" y="76200"/>
                    </a:moveTo>
                    <a:lnTo>
                      <a:pt x="38100" y="76200"/>
                    </a:lnTo>
                    <a:cubicBezTo>
                      <a:pt x="17059" y="76200"/>
                      <a:pt x="0" y="59141"/>
                      <a:pt x="0" y="38100"/>
                    </a:cubicBezTo>
                    <a:cubicBezTo>
                      <a:pt x="0" y="17059"/>
                      <a:pt x="17059" y="0"/>
                      <a:pt x="38100" y="0"/>
                    </a:cubicBezTo>
                    <a:lnTo>
                      <a:pt x="209550" y="0"/>
                    </a:lnTo>
                    <a:cubicBezTo>
                      <a:pt x="230591" y="0"/>
                      <a:pt x="247650" y="17059"/>
                      <a:pt x="247650" y="38100"/>
                    </a:cubicBezTo>
                    <a:cubicBezTo>
                      <a:pt x="247650" y="59141"/>
                      <a:pt x="230591" y="76200"/>
                      <a:pt x="209550" y="76200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" name="그래픽 2" descr="전구">
                <a:extLst>
                  <a:ext uri="{FF2B5EF4-FFF2-40B4-BE49-F238E27FC236}">
                    <a16:creationId xmlns:a16="http://schemas.microsoft.com/office/drawing/2014/main" id="{08E43ACA-4E3A-4640-BC85-C1101C302120}"/>
                  </a:ext>
                </a:extLst>
              </p:cNvPr>
              <p:cNvSpPr/>
              <p:nvPr/>
            </p:nvSpPr>
            <p:spPr>
              <a:xfrm>
                <a:off x="6946942" y="2390151"/>
                <a:ext cx="197448" cy="197429"/>
              </a:xfrm>
              <a:custGeom>
                <a:avLst/>
                <a:gdLst>
                  <a:gd name="connsiteX0" fmla="*/ 38103 w 197448"/>
                  <a:gd name="connsiteY0" fmla="*/ 197429 h 197429"/>
                  <a:gd name="connsiteX1" fmla="*/ 11166 w 197448"/>
                  <a:gd name="connsiteY1" fmla="*/ 186276 h 197429"/>
                  <a:gd name="connsiteX2" fmla="*/ 11166 w 197448"/>
                  <a:gd name="connsiteY2" fmla="*/ 132393 h 197429"/>
                  <a:gd name="connsiteX3" fmla="*/ 132410 w 197448"/>
                  <a:gd name="connsiteY3" fmla="*/ 11159 h 197429"/>
                  <a:gd name="connsiteX4" fmla="*/ 186283 w 197448"/>
                  <a:gd name="connsiteY4" fmla="*/ 11159 h 197429"/>
                  <a:gd name="connsiteX5" fmla="*/ 186283 w 197448"/>
                  <a:gd name="connsiteY5" fmla="*/ 65041 h 197429"/>
                  <a:gd name="connsiteX6" fmla="*/ 65039 w 197448"/>
                  <a:gd name="connsiteY6" fmla="*/ 186276 h 197429"/>
                  <a:gd name="connsiteX7" fmla="*/ 38103 w 197448"/>
                  <a:gd name="connsiteY7" fmla="*/ 197429 h 1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7448" h="197429">
                    <a:moveTo>
                      <a:pt x="38103" y="197429"/>
                    </a:moveTo>
                    <a:cubicBezTo>
                      <a:pt x="28358" y="197429"/>
                      <a:pt x="18605" y="193705"/>
                      <a:pt x="11166" y="186276"/>
                    </a:cubicBezTo>
                    <a:cubicBezTo>
                      <a:pt x="-3722" y="171388"/>
                      <a:pt x="-3722" y="147271"/>
                      <a:pt x="11166" y="132393"/>
                    </a:cubicBezTo>
                    <a:lnTo>
                      <a:pt x="132410" y="11159"/>
                    </a:lnTo>
                    <a:cubicBezTo>
                      <a:pt x="147278" y="-3720"/>
                      <a:pt x="171405" y="-3720"/>
                      <a:pt x="186283" y="11159"/>
                    </a:cubicBezTo>
                    <a:cubicBezTo>
                      <a:pt x="201171" y="26046"/>
                      <a:pt x="201171" y="50163"/>
                      <a:pt x="186283" y="65041"/>
                    </a:cubicBezTo>
                    <a:lnTo>
                      <a:pt x="65039" y="186276"/>
                    </a:lnTo>
                    <a:cubicBezTo>
                      <a:pt x="57609" y="193705"/>
                      <a:pt x="47846" y="197429"/>
                      <a:pt x="38103" y="197429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43682B4-1611-4064-A9C6-3B2879434EB4}"/>
              </a:ext>
            </a:extLst>
          </p:cNvPr>
          <p:cNvSpPr txBox="1"/>
          <p:nvPr/>
        </p:nvSpPr>
        <p:spPr>
          <a:xfrm>
            <a:off x="3320620" y="4601890"/>
            <a:ext cx="59503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" altLang="ko-KR"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 Segmentation을</a:t>
            </a:r>
            <a:r>
              <a:rPr lang="en-US" altLang="ko"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" altLang="ko-KR"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위한</a:t>
            </a:r>
            <a:endParaRPr lang="en-US" altLang="ko" sz="2400" smtClean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/>
            <a:r>
              <a:rPr lang="en-US" altLang="ko" sz="4000" smtClean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Deep Learning </a:t>
            </a:r>
            <a:r>
              <a:rPr lang="en-US" altLang="ko" sz="400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Tool </a:t>
            </a:r>
            <a:r>
              <a:rPr lang="ko-KR" altLang="en-US" sz="40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</a:t>
            </a:r>
            <a:endParaRPr lang="ko-KR" altLang="en-US" sz="4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3682B4-1611-4064-A9C6-3B2879434EB4}"/>
              </a:ext>
            </a:extLst>
          </p:cNvPr>
          <p:cNvSpPr txBox="1"/>
          <p:nvPr/>
        </p:nvSpPr>
        <p:spPr>
          <a:xfrm>
            <a:off x="8344530" y="6348072"/>
            <a:ext cx="3748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60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F103</a:t>
            </a:r>
            <a:r>
              <a:rPr lang="en-US" altLang="ko-KR"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삼성전기 팀</a:t>
            </a:r>
            <a:r>
              <a:rPr lang="en-US" altLang="ko-KR"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en-US" altLang="ko-KR" sz="160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60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김다윗</a:t>
            </a:r>
            <a:r>
              <a:rPr lang="en-US" altLang="ko-KR" sz="160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권도엽</a:t>
            </a:r>
            <a:r>
              <a:rPr lang="en-US" altLang="ko-KR" sz="160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박형민</a:t>
            </a:r>
            <a:endParaRPr lang="ko-KR" altLang="en-US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6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201" y="2110347"/>
            <a:ext cx="1150484" cy="2764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951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0762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핵심 기능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1AA8B80-28A8-4748-8DF2-88D0F35D81B7}"/>
              </a:ext>
            </a:extLst>
          </p:cNvPr>
          <p:cNvSpPr/>
          <p:nvPr/>
        </p:nvSpPr>
        <p:spPr>
          <a:xfrm>
            <a:off x="3523285" y="2593730"/>
            <a:ext cx="2275981" cy="22759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5CED145-5770-4B6E-B092-2C7634FBB3D9}"/>
              </a:ext>
            </a:extLst>
          </p:cNvPr>
          <p:cNvSpPr/>
          <p:nvPr/>
        </p:nvSpPr>
        <p:spPr>
          <a:xfrm>
            <a:off x="6562152" y="2593730"/>
            <a:ext cx="2275981" cy="22759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FF37563-5756-45AF-9C1C-3DD456099C17}"/>
              </a:ext>
            </a:extLst>
          </p:cNvPr>
          <p:cNvSpPr/>
          <p:nvPr/>
        </p:nvSpPr>
        <p:spPr>
          <a:xfrm>
            <a:off x="9595312" y="2593730"/>
            <a:ext cx="2275981" cy="22759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 descr="네트워크 단색으로 채워진">
            <a:extLst>
              <a:ext uri="{FF2B5EF4-FFF2-40B4-BE49-F238E27FC236}">
                <a16:creationId xmlns:a16="http://schemas.microsoft.com/office/drawing/2014/main" id="{CA8A4AA7-3AE6-41C3-9830-ED76C49ED8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162525" y="3194103"/>
            <a:ext cx="1075234" cy="1075234"/>
          </a:xfrm>
          <a:prstGeom prst="rect">
            <a:avLst/>
          </a:prstGeom>
        </p:spPr>
      </p:pic>
      <p:pic>
        <p:nvPicPr>
          <p:cNvPr id="16" name="그래픽 15" descr="인공 지능 단색으로 채워진">
            <a:extLst>
              <a:ext uri="{FF2B5EF4-FFF2-40B4-BE49-F238E27FC236}">
                <a16:creationId xmlns:a16="http://schemas.microsoft.com/office/drawing/2014/main" id="{9DB1B0BD-1A48-495C-8BF3-1D40BC3BD0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224625" y="3194103"/>
            <a:ext cx="1075234" cy="1075234"/>
          </a:xfrm>
          <a:prstGeom prst="rect">
            <a:avLst/>
          </a:prstGeom>
        </p:spPr>
      </p:pic>
      <p:pic>
        <p:nvPicPr>
          <p:cNvPr id="17" name="그래픽 16" descr="전기탑 단색으로 채워진">
            <a:extLst>
              <a:ext uri="{FF2B5EF4-FFF2-40B4-BE49-F238E27FC236}">
                <a16:creationId xmlns:a16="http://schemas.microsoft.com/office/drawing/2014/main" id="{1608179C-3B43-47C2-8176-85261C0580E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223086" y="3194103"/>
            <a:ext cx="1075234" cy="1075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1FD196-9053-45DE-88C8-4BF38083E009}"/>
              </a:ext>
            </a:extLst>
          </p:cNvPr>
          <p:cNvSpPr txBox="1"/>
          <p:nvPr/>
        </p:nvSpPr>
        <p:spPr>
          <a:xfrm>
            <a:off x="4038607" y="5202849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학습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822A8C-0E80-44D5-BF38-4D904BB7F9F7}"/>
              </a:ext>
            </a:extLst>
          </p:cNvPr>
          <p:cNvSpPr txBox="1"/>
          <p:nvPr/>
        </p:nvSpPr>
        <p:spPr>
          <a:xfrm>
            <a:off x="6904891" y="5239251"/>
            <a:ext cx="1590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테스트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4F4460-0395-4827-BECE-92A0D68558D3}"/>
              </a:ext>
            </a:extLst>
          </p:cNvPr>
          <p:cNvSpPr txBox="1"/>
          <p:nvPr/>
        </p:nvSpPr>
        <p:spPr>
          <a:xfrm>
            <a:off x="10042085" y="5237054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비교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1AA8B80-28A8-4748-8DF2-88D0F35D81B7}"/>
              </a:ext>
            </a:extLst>
          </p:cNvPr>
          <p:cNvSpPr/>
          <p:nvPr/>
        </p:nvSpPr>
        <p:spPr>
          <a:xfrm>
            <a:off x="421417" y="2593730"/>
            <a:ext cx="2275981" cy="22759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래픽 18" descr="네 개의 유기적 셰이프">
            <a:extLst>
              <a:ext uri="{FF2B5EF4-FFF2-40B4-BE49-F238E27FC236}">
                <a16:creationId xmlns:a16="http://schemas.microsoft.com/office/drawing/2014/main" id="{23474660-AFBD-47B6-9B82-43430082C60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1654" y="3194103"/>
            <a:ext cx="1035506" cy="10355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31FD196-9053-45DE-88C8-4BF38083E009}"/>
              </a:ext>
            </a:extLst>
          </p:cNvPr>
          <p:cNvSpPr txBox="1"/>
          <p:nvPr/>
        </p:nvSpPr>
        <p:spPr>
          <a:xfrm>
            <a:off x="628705" y="5202849"/>
            <a:ext cx="1861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941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UzJk75x7ZvNx_0651O2FKnO3njFjeOYRiJe6uaOJx5G9fh322oC0KwGb8ZKfOpmgQXzH7c52x0UlCWxS86B9mbSrxKkZA4tUs40XI_QTdfffH_dOsd91Rj3TTxaufZQ0oNdfInRXRiK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40" y="1046744"/>
            <a:ext cx="3748617" cy="281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97389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데이터 전처리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6516995" y="1414130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B35DB01-5841-4165-BFBB-465ED460C05A}"/>
              </a:ext>
            </a:extLst>
          </p:cNvPr>
          <p:cNvSpPr/>
          <p:nvPr/>
        </p:nvSpPr>
        <p:spPr>
          <a:xfrm>
            <a:off x="6516995" y="3205314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7171061" y="1649457"/>
            <a:ext cx="42771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이미지를 컴퓨터가 이해할 </a:t>
            </a:r>
            <a:r>
              <a:rPr lang="ko-KR" altLang="en-US" sz="2800" spc="-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</a:t>
            </a:r>
            <a:endParaRPr lang="en-US" altLang="ko-KR" sz="2800" spc="-30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2800" spc="-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있도록 </a:t>
            </a: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하는 작업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C2B7F0-2232-4B32-9951-26438D929EEF}"/>
              </a:ext>
            </a:extLst>
          </p:cNvPr>
          <p:cNvSpPr txBox="1"/>
          <p:nvPr/>
        </p:nvSpPr>
        <p:spPr>
          <a:xfrm>
            <a:off x="7369765" y="3440641"/>
            <a:ext cx="3874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이미지들 전체적인 </a:t>
            </a:r>
            <a:r>
              <a:rPr lang="ko-KR" altLang="en-US" sz="2800" spc="-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사이즈</a:t>
            </a:r>
            <a:endParaRPr lang="en-US" altLang="ko-KR" sz="2800" spc="-30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2800" spc="-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</a:t>
            </a: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흑백 색상으로 통일</a:t>
            </a:r>
          </a:p>
        </p:txBody>
      </p:sp>
      <p:pic>
        <p:nvPicPr>
          <p:cNvPr id="2051" name="Picture 3" descr="https://lh6.googleusercontent.com/ppUJpL471pYSape_kQDrbYjMx2iURP9rzFhwGZi-A2zAR2qz24h1jPtPrGc6I1FpUphgvTcnMm06N7w1_1Zv8FjLdEf5M_PitY6qPVfO2WEAU6usubCHRkHl9mnxqO3lM2YbqWOh5BVc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71" y="3649347"/>
            <a:ext cx="5454156" cy="30363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2" name="아래쪽 화살표 1"/>
          <p:cNvSpPr/>
          <p:nvPr/>
        </p:nvSpPr>
        <p:spPr>
          <a:xfrm>
            <a:off x="2593066" y="3221306"/>
            <a:ext cx="727364" cy="5354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3368200609"/>
              </p:ext>
            </p:extLst>
          </p:nvPr>
        </p:nvGraphicFramePr>
        <p:xfrm>
          <a:off x="6189518" y="4512107"/>
          <a:ext cx="3650673" cy="2396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35DB01-5841-4165-BFBB-465ED460C05A}"/>
              </a:ext>
            </a:extLst>
          </p:cNvPr>
          <p:cNvSpPr/>
          <p:nvPr/>
        </p:nvSpPr>
        <p:spPr>
          <a:xfrm>
            <a:off x="9185767" y="5798055"/>
            <a:ext cx="2898860" cy="10322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C2B7F0-2232-4B32-9951-26438D929EEF}"/>
              </a:ext>
            </a:extLst>
          </p:cNvPr>
          <p:cNvSpPr txBox="1"/>
          <p:nvPr/>
        </p:nvSpPr>
        <p:spPr>
          <a:xfrm>
            <a:off x="8938900" y="5798055"/>
            <a:ext cx="3311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Train : Test : Valid</a:t>
            </a:r>
          </a:p>
          <a:p>
            <a:pPr algn="ctr"/>
            <a:r>
              <a:rPr lang="en-US" altLang="ko-KR" sz="2800" spc="-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 : 1 : 1</a:t>
            </a:r>
            <a:endParaRPr lang="ko-KR" altLang="en-US" sz="2800" spc="-3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630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0762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모델 학습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6516995" y="1414130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B35DB01-5841-4165-BFBB-465ED460C05A}"/>
              </a:ext>
            </a:extLst>
          </p:cNvPr>
          <p:cNvSpPr/>
          <p:nvPr/>
        </p:nvSpPr>
        <p:spPr>
          <a:xfrm>
            <a:off x="6516995" y="3205314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757BE18-A1B3-45E8-AB4C-644FAAF2B4C7}"/>
              </a:ext>
            </a:extLst>
          </p:cNvPr>
          <p:cNvSpPr/>
          <p:nvPr/>
        </p:nvSpPr>
        <p:spPr>
          <a:xfrm>
            <a:off x="6516995" y="4996498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6672899" y="1864901"/>
            <a:ext cx="502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학습을 위한 하이퍼 파라미터 설정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C2B7F0-2232-4B32-9951-26438D929EEF}"/>
              </a:ext>
            </a:extLst>
          </p:cNvPr>
          <p:cNvSpPr txBox="1"/>
          <p:nvPr/>
        </p:nvSpPr>
        <p:spPr>
          <a:xfrm>
            <a:off x="7485393" y="3456003"/>
            <a:ext cx="35670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학습용 이미지와 </a:t>
            </a:r>
            <a:r>
              <a:rPr lang="ko-KR" altLang="en-US" sz="2800" spc="-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라벨이</a:t>
            </a:r>
            <a:endParaRPr lang="en-US" altLang="ko-KR" sz="2800" spc="-30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2800" spc="-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대응하는지 </a:t>
            </a: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확인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11E585-E989-41F0-B3FB-C6CABDBAEFBC}"/>
              </a:ext>
            </a:extLst>
          </p:cNvPr>
          <p:cNvSpPr txBox="1"/>
          <p:nvPr/>
        </p:nvSpPr>
        <p:spPr>
          <a:xfrm>
            <a:off x="7037583" y="5443870"/>
            <a:ext cx="4296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실시간으로 학습 결과를 확인</a:t>
            </a:r>
          </a:p>
        </p:txBody>
      </p:sp>
      <p:pic>
        <p:nvPicPr>
          <p:cNvPr id="3075" name="Picture 3" descr="https://lh6.googleusercontent.com/alZD4MxBTpyNBwNX5LBfDCCuJsgmLGPcgQzTSiKbVYqHR3BTEcUKayNAaebC2_7cVFHebGk3UCTHKPsbBFPklubuABjxyhui8SPKjvcB7lKW5q9dGElRPGBRNirTk5bfoDUbkjd9xOmy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8855" y="4292161"/>
            <a:ext cx="3024975" cy="246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lh5.googleusercontent.com/sQa03t9bHJA3QO03MzpRTljzQAPfkIWRoMcozqqWaabhLW0c3fIjT4aLNeyWz7CJCCl6Z5read-YEyugp7iryyg17AFblXL6xeT-wPBfTO7cOYBtG8PaHR1M-ilcq_iYOau_aeIPSOH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199" y="4630076"/>
            <a:ext cx="3893209" cy="212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38" y="1084521"/>
            <a:ext cx="5175488" cy="358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9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52505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모델 테스트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6516995" y="2049225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B35DB01-5841-4165-BFBB-465ED460C05A}"/>
              </a:ext>
            </a:extLst>
          </p:cNvPr>
          <p:cNvSpPr/>
          <p:nvPr/>
        </p:nvSpPr>
        <p:spPr>
          <a:xfrm>
            <a:off x="6516995" y="4576914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7722867" y="2499996"/>
            <a:ext cx="2925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학습한 모델 테스트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C2B7F0-2232-4B32-9951-26438D929EEF}"/>
              </a:ext>
            </a:extLst>
          </p:cNvPr>
          <p:cNvSpPr txBox="1"/>
          <p:nvPr/>
        </p:nvSpPr>
        <p:spPr>
          <a:xfrm>
            <a:off x="7518484" y="5020947"/>
            <a:ext cx="3334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모델의 평가 정보 확인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95" y="1226129"/>
            <a:ext cx="5824605" cy="533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9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0762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모델 비교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6340349" y="2307747"/>
            <a:ext cx="5337544" cy="30955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7293319" y="3163011"/>
            <a:ext cx="37433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하이퍼파라미터 </a:t>
            </a:r>
          </a:p>
          <a:p>
            <a:pPr algn="ctr"/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수정을 통해 만들어진 </a:t>
            </a:r>
          </a:p>
          <a:p>
            <a:pPr algn="ctr"/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서로 다른 학습모델 비교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28" y="1319647"/>
            <a:ext cx="5863091" cy="526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7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17540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</a:rPr>
                <a:t>Part </a:t>
              </a:r>
              <a:r>
                <a:rPr lang="en-US" altLang="ko-KR" sz="4000" b="1" smtClean="0">
                  <a:solidFill>
                    <a:schemeClr val="bg1"/>
                  </a:solidFill>
                </a:rPr>
                <a:t>3,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136612"/>
              <a:ext cx="9284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smtClean="0">
                  <a:solidFill>
                    <a:schemeClr val="bg1"/>
                  </a:solidFill>
                </a:rPr>
                <a:t>시연</a:t>
              </a:r>
              <a:endParaRPr lang="ko-KR" altLang="en-US" sz="3200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505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62AFB8-6A9C-4AD5-BCA3-484750A13B20}"/>
              </a:ext>
            </a:extLst>
          </p:cNvPr>
          <p:cNvSpPr txBox="1"/>
          <p:nvPr/>
        </p:nvSpPr>
        <p:spPr>
          <a:xfrm>
            <a:off x="4772561" y="2546141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 smtClean="0">
                <a:solidFill>
                  <a:schemeClr val="bg1"/>
                </a:solidFill>
              </a:rPr>
              <a:t>시연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5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8AE3A1-F3CE-4B3A-BE25-7AF50A2D99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9F50140-558B-465B-B486-FDC876CDE56D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AB930F-CD81-4A35-9DB6-56CF80291869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7EF49F-8FF1-4E98-8DC5-436D5FE92A6A}"/>
                </a:ext>
              </a:extLst>
            </p:cNvPr>
            <p:cNvSpPr txBox="1"/>
            <p:nvPr/>
          </p:nvSpPr>
          <p:spPr>
            <a:xfrm>
              <a:off x="1104900" y="2540000"/>
              <a:ext cx="17540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</a:rPr>
                <a:t>Part </a:t>
              </a:r>
              <a:r>
                <a:rPr lang="en-US" altLang="ko-KR" sz="4000" b="1" smtClean="0">
                  <a:solidFill>
                    <a:schemeClr val="bg1"/>
                  </a:solidFill>
                </a:rPr>
                <a:t>4,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633737-386C-492E-A0B2-BD922D930EE7}"/>
                </a:ext>
              </a:extLst>
            </p:cNvPr>
            <p:cNvSpPr txBox="1"/>
            <p:nvPr/>
          </p:nvSpPr>
          <p:spPr>
            <a:xfrm>
              <a:off x="1104900" y="3136612"/>
              <a:ext cx="29386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smtClean="0">
                  <a:solidFill>
                    <a:schemeClr val="bg1"/>
                  </a:solidFill>
                </a:rPr>
                <a:t>향후 확장 가능성</a:t>
              </a:r>
              <a:endParaRPr lang="ko-KR" altLang="en-US" sz="3200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096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843276" y="1134906"/>
            <a:ext cx="4725969" cy="2740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4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34227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향후 확장가능성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6340349" y="1134906"/>
            <a:ext cx="4725969" cy="2740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7193558" y="1701713"/>
            <a:ext cx="32150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Testsets</a:t>
            </a:r>
          </a:p>
          <a:p>
            <a:pPr algn="ctr"/>
            <a:endParaRPr lang="en-US" altLang="ko-KR" sz="2400" spc="-3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24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</a:t>
            </a:r>
            <a:r>
              <a:rPr lang="en-US" altLang="ko-KR" sz="24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test</a:t>
            </a:r>
            <a:r>
              <a:rPr lang="ko-KR" altLang="en-US" sz="24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 좀 더 </a:t>
            </a:r>
            <a:r>
              <a:rPr lang="ko-KR" altLang="en-US" sz="2400" spc="-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다양한</a:t>
            </a:r>
            <a:endParaRPr lang="en-US" altLang="ko-KR" sz="2400" spc="-30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en-US" altLang="ko-KR" sz="2400" spc="-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test </a:t>
            </a:r>
            <a:r>
              <a:rPr lang="ko-KR" altLang="en-US" sz="24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활용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D3EF27F-7975-4D4E-B915-DB107C4EF2DC}"/>
              </a:ext>
            </a:extLst>
          </p:cNvPr>
          <p:cNvCxnSpPr/>
          <p:nvPr/>
        </p:nvCxnSpPr>
        <p:spPr>
          <a:xfrm flipV="1">
            <a:off x="8508087" y="2313531"/>
            <a:ext cx="731485" cy="497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886973" y="1532969"/>
            <a:ext cx="45063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네트워크의 모듈화</a:t>
            </a:r>
            <a:endParaRPr lang="en-US" altLang="ko-KR" sz="2400" b="1" spc="-30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sz="2400" spc="-3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24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모듈화를 통해 새로운 모델이 </a:t>
            </a:r>
            <a:r>
              <a:rPr lang="ko-KR" altLang="en-US" sz="2400" spc="-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나오면</a:t>
            </a:r>
            <a:endParaRPr lang="en-US" altLang="ko-KR" sz="2400" spc="-30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2400" spc="-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쉽게 </a:t>
            </a:r>
            <a:r>
              <a:rPr lang="en-US" altLang="ko-KR" sz="24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tool</a:t>
            </a:r>
            <a:r>
              <a:rPr lang="ko-KR" altLang="en-US" sz="24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적용시킬 수 </a:t>
            </a:r>
            <a:r>
              <a:rPr lang="ko-KR" altLang="en-US" sz="2400" spc="-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있도록</a:t>
            </a:r>
            <a:endParaRPr lang="en-US" altLang="ko-KR" sz="2400" spc="-30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2400" spc="-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만드는 </a:t>
            </a:r>
            <a:r>
              <a:rPr lang="ko-KR" altLang="en-US" sz="24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것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3EF27F-7975-4D4E-B915-DB107C4EF2DC}"/>
              </a:ext>
            </a:extLst>
          </p:cNvPr>
          <p:cNvCxnSpPr/>
          <p:nvPr/>
        </p:nvCxnSpPr>
        <p:spPr>
          <a:xfrm>
            <a:off x="2773123" y="2142303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3782118" y="4044490"/>
            <a:ext cx="4725969" cy="2740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3960468" y="4442553"/>
            <a:ext cx="42370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분야 확장</a:t>
            </a:r>
            <a:endParaRPr lang="en-US" altLang="ko-KR" sz="2400" spc="-30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sz="2400" spc="-3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24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현재 산업 분야에서 많이 </a:t>
            </a:r>
            <a:r>
              <a:rPr lang="ko-KR" altLang="en-US" sz="2400" spc="-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사용하기</a:t>
            </a:r>
            <a:endParaRPr lang="en-US" altLang="ko-KR" sz="2400" spc="-30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2400" spc="-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때문에</a:t>
            </a:r>
            <a:r>
              <a:rPr lang="en-US" altLang="ko-KR" sz="24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400" spc="-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관련 데이터셋이</a:t>
            </a:r>
            <a:endParaRPr lang="en-US" altLang="ko-KR" sz="2400" spc="-30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2400" spc="-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산업 </a:t>
            </a:r>
            <a:r>
              <a:rPr lang="ko-KR" altLang="en-US" sz="24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세포등에 편중되어 </a:t>
            </a:r>
            <a:r>
              <a:rPr lang="ko-KR" altLang="en-US" sz="2400" spc="-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있음</a:t>
            </a:r>
            <a:endParaRPr lang="ko-KR" altLang="en-US" sz="2400" spc="-3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D3EF27F-7975-4D4E-B915-DB107C4EF2DC}"/>
              </a:ext>
            </a:extLst>
          </p:cNvPr>
          <p:cNvCxnSpPr/>
          <p:nvPr/>
        </p:nvCxnSpPr>
        <p:spPr>
          <a:xfrm>
            <a:off x="5711965" y="5051887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12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17540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</a:rPr>
                <a:t>Part </a:t>
              </a:r>
              <a:r>
                <a:rPr lang="en-US" altLang="ko-KR" sz="4000" b="1" smtClean="0">
                  <a:solidFill>
                    <a:schemeClr val="bg1"/>
                  </a:solidFill>
                </a:rPr>
                <a:t>5,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136612"/>
              <a:ext cx="167225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smtClean="0">
                  <a:solidFill>
                    <a:schemeClr val="bg1"/>
                  </a:solidFill>
                </a:rPr>
                <a:t>프로젝트</a:t>
              </a:r>
              <a:endParaRPr lang="en-US" altLang="ko-KR" sz="3200" spc="-300" smtClean="0">
                <a:solidFill>
                  <a:schemeClr val="bg1"/>
                </a:solidFill>
              </a:endParaRPr>
            </a:p>
            <a:p>
              <a:r>
                <a:rPr lang="ko-KR" altLang="en-US" sz="3200" spc="-300" smtClean="0">
                  <a:solidFill>
                    <a:schemeClr val="bg1"/>
                  </a:solidFill>
                </a:rPr>
                <a:t>후기</a:t>
              </a:r>
              <a:endParaRPr lang="ko-KR" altLang="en-US" sz="3200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66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0A64F4-F6A0-4CD2-8F2B-471616E96B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8C3B48-179F-4EA5-B662-6D509FA14D1F}"/>
              </a:ext>
            </a:extLst>
          </p:cNvPr>
          <p:cNvCxnSpPr/>
          <p:nvPr/>
        </p:nvCxnSpPr>
        <p:spPr>
          <a:xfrm>
            <a:off x="6096000" y="787400"/>
            <a:ext cx="6096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4BFD43-0E2C-42C5-B021-8B597735456A}"/>
              </a:ext>
            </a:extLst>
          </p:cNvPr>
          <p:cNvSpPr txBox="1"/>
          <p:nvPr/>
        </p:nvSpPr>
        <p:spPr>
          <a:xfrm>
            <a:off x="6286500" y="162867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363F50-E374-4B01-AD13-9D7ED54BB98B}"/>
              </a:ext>
            </a:extLst>
          </p:cNvPr>
          <p:cNvGrpSpPr/>
          <p:nvPr/>
        </p:nvGrpSpPr>
        <p:grpSpPr>
          <a:xfrm>
            <a:off x="6955273" y="1574802"/>
            <a:ext cx="2766084" cy="707886"/>
            <a:chOff x="6955273" y="1574802"/>
            <a:chExt cx="2766084" cy="7078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5C471-5F19-4525-A79A-832D7974C556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FEF2B8-070E-4F2B-A2CD-7C1F0FA73B36}"/>
                </a:ext>
              </a:extLst>
            </p:cNvPr>
            <p:cNvSpPr txBox="1"/>
            <p:nvPr/>
          </p:nvSpPr>
          <p:spPr>
            <a:xfrm>
              <a:off x="7552173" y="1667135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smtClean="0"/>
                <a:t>프로젝트 소개</a:t>
              </a:r>
              <a:endParaRPr lang="ko-KR" altLang="en-US" sz="2800" spc="-3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3AB7F9-AB60-45C6-97AB-34583DFB58EC}"/>
              </a:ext>
            </a:extLst>
          </p:cNvPr>
          <p:cNvGrpSpPr/>
          <p:nvPr/>
        </p:nvGrpSpPr>
        <p:grpSpPr>
          <a:xfrm>
            <a:off x="6955273" y="2837439"/>
            <a:ext cx="3208512" cy="707886"/>
            <a:chOff x="6955273" y="1574802"/>
            <a:chExt cx="3208512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6F2616-545F-4BC1-A3BC-384DD830C89D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18E6D4-8E61-4957-9E8B-97742026BE04}"/>
                </a:ext>
              </a:extLst>
            </p:cNvPr>
            <p:cNvSpPr txBox="1"/>
            <p:nvPr/>
          </p:nvSpPr>
          <p:spPr>
            <a:xfrm>
              <a:off x="7552173" y="1667135"/>
              <a:ext cx="26116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smtClean="0"/>
                <a:t>개발 내용 및 시연</a:t>
              </a:r>
              <a:endParaRPr lang="ko-KR" altLang="en-US" sz="2800" spc="-3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BF0D79-5875-4F06-A9AE-CC46E084C8B8}"/>
              </a:ext>
            </a:extLst>
          </p:cNvPr>
          <p:cNvGrpSpPr/>
          <p:nvPr/>
        </p:nvGrpSpPr>
        <p:grpSpPr>
          <a:xfrm>
            <a:off x="6955273" y="4100076"/>
            <a:ext cx="3147598" cy="707886"/>
            <a:chOff x="6955273" y="1574802"/>
            <a:chExt cx="3147598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45F1C5-329D-4F98-881E-3B27B297C942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E41089-0D49-4E84-90D0-56D25F49EFE0}"/>
                </a:ext>
              </a:extLst>
            </p:cNvPr>
            <p:cNvSpPr txBox="1"/>
            <p:nvPr/>
          </p:nvSpPr>
          <p:spPr>
            <a:xfrm>
              <a:off x="7552173" y="1667135"/>
              <a:ext cx="25506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smtClean="0"/>
                <a:t>향후 확장 가능성</a:t>
              </a:r>
              <a:endParaRPr lang="ko-KR" altLang="en-US" sz="2800" spc="-3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9AF6E5-BDBD-4B1A-8EBB-A3AB88B646A6}"/>
              </a:ext>
            </a:extLst>
          </p:cNvPr>
          <p:cNvGrpSpPr/>
          <p:nvPr/>
        </p:nvGrpSpPr>
        <p:grpSpPr>
          <a:xfrm>
            <a:off x="6955273" y="5362714"/>
            <a:ext cx="2766084" cy="707886"/>
            <a:chOff x="6955273" y="1574802"/>
            <a:chExt cx="2766084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60BD8B-94FF-40A9-BDC3-8EC9FCD0C40E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E440AA-C9DA-44C8-B9CC-315B86BF6420}"/>
                </a:ext>
              </a:extLst>
            </p:cNvPr>
            <p:cNvSpPr txBox="1"/>
            <p:nvPr/>
          </p:nvSpPr>
          <p:spPr>
            <a:xfrm>
              <a:off x="7552173" y="1667135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smtClean="0"/>
                <a:t>프로젝트 후기</a:t>
              </a:r>
              <a:endParaRPr lang="ko-KR" altLang="en-US" sz="2800" spc="-3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79B673-44D3-4350-9E01-582CB547E49E}"/>
              </a:ext>
            </a:extLst>
          </p:cNvPr>
          <p:cNvSpPr txBox="1"/>
          <p:nvPr/>
        </p:nvSpPr>
        <p:spPr>
          <a:xfrm>
            <a:off x="6966114" y="273816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 table of contents</a:t>
            </a:r>
            <a:endParaRPr lang="ko-KR" altLang="en-US" sz="16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0F1B52-50AC-4288-9317-8893F2200B32}"/>
              </a:ext>
            </a:extLst>
          </p:cNvPr>
          <p:cNvSpPr/>
          <p:nvPr/>
        </p:nvSpPr>
        <p:spPr>
          <a:xfrm>
            <a:off x="0" y="-1"/>
            <a:ext cx="6096000" cy="68579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06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5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34227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노력의 흔적들</a:t>
            </a:r>
            <a:r>
              <a:rPr lang="en-US" altLang="ko-KR" sz="3800" spc="-300" smtClean="0">
                <a:solidFill>
                  <a:schemeClr val="bg1"/>
                </a:solidFill>
              </a:rPr>
              <a:t>…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51" y="4068195"/>
            <a:ext cx="2583415" cy="25834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50" y="1323167"/>
            <a:ext cx="2583415" cy="23783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042" y="1121180"/>
            <a:ext cx="2580355" cy="25803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042" y="4071255"/>
            <a:ext cx="2580355" cy="258035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5475514" y="2340429"/>
            <a:ext cx="1393372" cy="609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5475514" y="5170715"/>
            <a:ext cx="1393372" cy="609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32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5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97389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노력의 결과</a:t>
            </a:r>
            <a:r>
              <a:rPr lang="en-US" altLang="ko-KR" sz="3800" spc="-300" smtClean="0">
                <a:solidFill>
                  <a:schemeClr val="bg1"/>
                </a:solidFill>
              </a:rPr>
              <a:t>…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3684567" y="3743201"/>
            <a:ext cx="762743" cy="609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10" y="2416134"/>
            <a:ext cx="3273136" cy="32731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533" y="2416134"/>
            <a:ext cx="3273136" cy="32731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333" y="2416134"/>
            <a:ext cx="3273136" cy="3273136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877629" y="3743201"/>
            <a:ext cx="762743" cy="609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7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5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97389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프로젝트 후기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3D25724-FAE1-4F80-A7B2-6E1252F5CCF4}"/>
              </a:ext>
            </a:extLst>
          </p:cNvPr>
          <p:cNvGrpSpPr/>
          <p:nvPr/>
        </p:nvGrpSpPr>
        <p:grpSpPr>
          <a:xfrm>
            <a:off x="454936" y="1435395"/>
            <a:ext cx="3395094" cy="4807480"/>
            <a:chOff x="382773" y="1339702"/>
            <a:chExt cx="3521640" cy="498667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0F804D1-5342-4D8D-BF9E-EF85F45B1553}"/>
                </a:ext>
              </a:extLst>
            </p:cNvPr>
            <p:cNvSpPr/>
            <p:nvPr/>
          </p:nvSpPr>
          <p:spPr>
            <a:xfrm>
              <a:off x="382773" y="1339702"/>
              <a:ext cx="3521640" cy="68048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2D78661-0553-4BCF-9358-9BEA41441D7C}"/>
                </a:ext>
              </a:extLst>
            </p:cNvPr>
            <p:cNvSpPr/>
            <p:nvPr/>
          </p:nvSpPr>
          <p:spPr>
            <a:xfrm>
              <a:off x="382773" y="2020186"/>
              <a:ext cx="3521640" cy="43061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E199608-7231-4F05-9EB7-48EFC93B6D2A}"/>
              </a:ext>
            </a:extLst>
          </p:cNvPr>
          <p:cNvSpPr txBox="1"/>
          <p:nvPr/>
        </p:nvSpPr>
        <p:spPr>
          <a:xfrm>
            <a:off x="776885" y="4338841"/>
            <a:ext cx="2801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팀장</a:t>
            </a:r>
            <a:r>
              <a:rPr lang="en-US" altLang="ko-KR" sz="1600"/>
              <a:t>, AI </a:t>
            </a:r>
            <a:r>
              <a:rPr lang="ko-KR" altLang="en-US" sz="1600"/>
              <a:t>모델구현</a:t>
            </a:r>
            <a:r>
              <a:rPr lang="en-US" altLang="ko-KR" sz="1600"/>
              <a:t>+ GUI </a:t>
            </a:r>
            <a:r>
              <a:rPr lang="ko-KR" altLang="en-US" sz="1600"/>
              <a:t>구현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9A47B0-5129-4C7E-8FB0-528583AA4943}"/>
              </a:ext>
            </a:extLst>
          </p:cNvPr>
          <p:cNvSpPr txBox="1"/>
          <p:nvPr/>
        </p:nvSpPr>
        <p:spPr>
          <a:xfrm>
            <a:off x="771941" y="4919297"/>
            <a:ext cx="304522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Segmentation </a:t>
            </a:r>
            <a:r>
              <a:rPr lang="ko-KR" altLang="en-US"/>
              <a:t>관련 </a:t>
            </a:r>
            <a:r>
              <a:rPr lang="en-US" altLang="ko-KR"/>
              <a:t>AI </a:t>
            </a:r>
            <a:r>
              <a:rPr lang="ko-KR" altLang="en-US"/>
              <a:t>학습 데이터셋 선정시 정상으로 판별되는 데이터는 오히려 학습의 질을 떨어뜨린다</a:t>
            </a:r>
            <a:r>
              <a:rPr lang="en-US" altLang="ko-KR"/>
              <a:t>. </a:t>
            </a:r>
            <a:endParaRPr lang="ko-KR" altLang="en-US" sz="1600"/>
          </a:p>
          <a:p>
            <a:r>
              <a:rPr lang="ko-KR" altLang="en-US" sz="1600"/>
              <a:t/>
            </a:r>
            <a:br>
              <a:rPr lang="ko-KR" altLang="en-US" sz="1600"/>
            </a:br>
            <a:endParaRPr lang="ko-KR" altLang="en-US" sz="1600" spc="-1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F811BF-6DA0-4A97-9520-83B67642797A}"/>
              </a:ext>
            </a:extLst>
          </p:cNvPr>
          <p:cNvSpPr txBox="1"/>
          <p:nvPr/>
        </p:nvSpPr>
        <p:spPr>
          <a:xfrm>
            <a:off x="1681596" y="1534524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smtClean="0">
                <a:solidFill>
                  <a:schemeClr val="bg1"/>
                </a:solidFill>
              </a:rPr>
              <a:t>김다윗</a:t>
            </a:r>
            <a:endParaRPr lang="ko-KR" altLang="en-US" sz="2400" spc="-300" dirty="0">
              <a:solidFill>
                <a:schemeClr val="bg1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D3EF27F-7975-4D4E-B915-DB107C4EF2DC}"/>
              </a:ext>
            </a:extLst>
          </p:cNvPr>
          <p:cNvCxnSpPr/>
          <p:nvPr/>
        </p:nvCxnSpPr>
        <p:spPr>
          <a:xfrm>
            <a:off x="1762584" y="4795626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3D25724-FAE1-4F80-A7B2-6E1252F5CCF4}"/>
              </a:ext>
            </a:extLst>
          </p:cNvPr>
          <p:cNvGrpSpPr/>
          <p:nvPr/>
        </p:nvGrpSpPr>
        <p:grpSpPr>
          <a:xfrm>
            <a:off x="4509667" y="1435395"/>
            <a:ext cx="3395094" cy="4807480"/>
            <a:chOff x="382773" y="1339702"/>
            <a:chExt cx="3521640" cy="498667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0F804D1-5342-4D8D-BF9E-EF85F45B1553}"/>
                </a:ext>
              </a:extLst>
            </p:cNvPr>
            <p:cNvSpPr/>
            <p:nvPr/>
          </p:nvSpPr>
          <p:spPr>
            <a:xfrm>
              <a:off x="382773" y="1339702"/>
              <a:ext cx="3521640" cy="68048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2D78661-0553-4BCF-9358-9BEA41441D7C}"/>
                </a:ext>
              </a:extLst>
            </p:cNvPr>
            <p:cNvSpPr/>
            <p:nvPr/>
          </p:nvSpPr>
          <p:spPr>
            <a:xfrm>
              <a:off x="382773" y="2020186"/>
              <a:ext cx="3521640" cy="43061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E199608-7231-4F05-9EB7-48EFC93B6D2A}"/>
              </a:ext>
            </a:extLst>
          </p:cNvPr>
          <p:cNvSpPr txBox="1"/>
          <p:nvPr/>
        </p:nvSpPr>
        <p:spPr>
          <a:xfrm>
            <a:off x="4831616" y="4338841"/>
            <a:ext cx="2801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/>
              <a:t>AI </a:t>
            </a:r>
            <a:r>
              <a:rPr lang="ko-KR" altLang="en-US" sz="1600" smtClean="0"/>
              <a:t>모델구현</a:t>
            </a:r>
            <a:endParaRPr lang="ko-KR" altLang="en-US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9A47B0-5129-4C7E-8FB0-528583AA4943}"/>
              </a:ext>
            </a:extLst>
          </p:cNvPr>
          <p:cNvSpPr txBox="1"/>
          <p:nvPr/>
        </p:nvSpPr>
        <p:spPr>
          <a:xfrm>
            <a:off x="4704510" y="4959819"/>
            <a:ext cx="304522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신경망의 층이 깊어진다고 학습의 결과가 올라가진 않는다</a:t>
            </a:r>
            <a:r>
              <a:rPr lang="en-US" altLang="ko-KR"/>
              <a:t>. </a:t>
            </a:r>
            <a:r>
              <a:rPr lang="ko-KR" altLang="en-US"/>
              <a:t>오히려 방해되는 경우가 많다</a:t>
            </a:r>
            <a:r>
              <a:rPr lang="en-US" altLang="ko-KR"/>
              <a:t>. </a:t>
            </a:r>
            <a:endParaRPr lang="ko-KR" altLang="en-US" sz="1600"/>
          </a:p>
          <a:p>
            <a:r>
              <a:rPr lang="ko-KR" altLang="en-US" sz="1600"/>
              <a:t/>
            </a:r>
            <a:br>
              <a:rPr lang="ko-KR" altLang="en-US" sz="1600"/>
            </a:br>
            <a:endParaRPr lang="ko-KR" altLang="en-US" sz="1600" spc="-1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F811BF-6DA0-4A97-9520-83B67642797A}"/>
              </a:ext>
            </a:extLst>
          </p:cNvPr>
          <p:cNvSpPr txBox="1"/>
          <p:nvPr/>
        </p:nvSpPr>
        <p:spPr>
          <a:xfrm>
            <a:off x="5736327" y="1534524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smtClean="0">
                <a:solidFill>
                  <a:schemeClr val="bg1"/>
                </a:solidFill>
              </a:rPr>
              <a:t>권도엽</a:t>
            </a:r>
            <a:r>
              <a:rPr lang="en-US" altLang="ko-KR" sz="2400" spc="-300" smtClean="0">
                <a:solidFill>
                  <a:schemeClr val="bg1"/>
                </a:solidFill>
              </a:rPr>
              <a:t>	</a:t>
            </a:r>
            <a:endParaRPr lang="ko-KR" altLang="en-US" sz="2400" spc="-300" dirty="0">
              <a:solidFill>
                <a:schemeClr val="bg1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D3EF27F-7975-4D4E-B915-DB107C4EF2DC}"/>
              </a:ext>
            </a:extLst>
          </p:cNvPr>
          <p:cNvCxnSpPr/>
          <p:nvPr/>
        </p:nvCxnSpPr>
        <p:spPr>
          <a:xfrm>
            <a:off x="5817315" y="4795626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3D25724-FAE1-4F80-A7B2-6E1252F5CCF4}"/>
              </a:ext>
            </a:extLst>
          </p:cNvPr>
          <p:cNvGrpSpPr/>
          <p:nvPr/>
        </p:nvGrpSpPr>
        <p:grpSpPr>
          <a:xfrm>
            <a:off x="8564398" y="1435395"/>
            <a:ext cx="3395094" cy="4807480"/>
            <a:chOff x="382773" y="1339702"/>
            <a:chExt cx="3521640" cy="498667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0F804D1-5342-4D8D-BF9E-EF85F45B1553}"/>
                </a:ext>
              </a:extLst>
            </p:cNvPr>
            <p:cNvSpPr/>
            <p:nvPr/>
          </p:nvSpPr>
          <p:spPr>
            <a:xfrm>
              <a:off x="382773" y="1339702"/>
              <a:ext cx="3521640" cy="68048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2D78661-0553-4BCF-9358-9BEA41441D7C}"/>
                </a:ext>
              </a:extLst>
            </p:cNvPr>
            <p:cNvSpPr/>
            <p:nvPr/>
          </p:nvSpPr>
          <p:spPr>
            <a:xfrm>
              <a:off x="382773" y="2020186"/>
              <a:ext cx="3521640" cy="43061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E199608-7231-4F05-9EB7-48EFC93B6D2A}"/>
              </a:ext>
            </a:extLst>
          </p:cNvPr>
          <p:cNvSpPr txBox="1"/>
          <p:nvPr/>
        </p:nvSpPr>
        <p:spPr>
          <a:xfrm>
            <a:off x="8886347" y="4338841"/>
            <a:ext cx="2801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/>
              <a:t>GUI </a:t>
            </a:r>
            <a:r>
              <a:rPr lang="ko-KR" altLang="en-US" sz="1600"/>
              <a:t>구현</a:t>
            </a:r>
            <a:endParaRPr lang="ko-KR" altLang="en-US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69A47B0-5129-4C7E-8FB0-528583AA4943}"/>
              </a:ext>
            </a:extLst>
          </p:cNvPr>
          <p:cNvSpPr txBox="1"/>
          <p:nvPr/>
        </p:nvSpPr>
        <p:spPr>
          <a:xfrm>
            <a:off x="8564398" y="4800122"/>
            <a:ext cx="346777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기본이 </a:t>
            </a:r>
            <a:r>
              <a:rPr lang="ko-KR" altLang="en-US"/>
              <a:t>항상 중요하다</a:t>
            </a:r>
            <a:r>
              <a:rPr lang="en-US" altLang="ko-KR"/>
              <a:t>. </a:t>
            </a:r>
            <a:r>
              <a:rPr lang="ko-KR" altLang="en-US" smtClean="0"/>
              <a:t>변수명이 겹쳐서 오류가 발생했다</a:t>
            </a:r>
            <a:r>
              <a:rPr lang="en-US" altLang="ko-KR" smtClean="0"/>
              <a:t>.</a:t>
            </a:r>
            <a:r>
              <a:rPr lang="ko-KR" altLang="en-US" smtClean="0"/>
              <a:t> 변수 작성 규칙의 중요성을 깨달았다</a:t>
            </a:r>
            <a:r>
              <a:rPr lang="en-US" altLang="ko-KR" smtClean="0"/>
              <a:t>.</a:t>
            </a:r>
            <a:r>
              <a:rPr lang="en-US" altLang="ko-KR" smtClean="0"/>
              <a:t> </a:t>
            </a:r>
            <a:r>
              <a:rPr lang="ko-KR" altLang="en-US" smtClean="0"/>
              <a:t>파이썬 </a:t>
            </a:r>
            <a:r>
              <a:rPr lang="en-US" altLang="ko-KR" smtClean="0"/>
              <a:t>GUI</a:t>
            </a:r>
            <a:r>
              <a:rPr lang="ko-KR" altLang="en-US" smtClean="0"/>
              <a:t>와 </a:t>
            </a:r>
            <a:r>
              <a:rPr lang="en-US" altLang="ko-KR" smtClean="0"/>
              <a:t>AI</a:t>
            </a:r>
            <a:r>
              <a:rPr lang="ko-KR" altLang="en-US" smtClean="0"/>
              <a:t>에 대해 흥미를 가질 수 있었다</a:t>
            </a:r>
            <a:r>
              <a:rPr lang="en-US" altLang="ko-KR" smtClean="0"/>
              <a:t>.</a:t>
            </a:r>
            <a:r>
              <a:rPr lang="ko-KR" altLang="en-US" sz="1600"/>
              <a:t/>
            </a:r>
            <a:br>
              <a:rPr lang="ko-KR" altLang="en-US" sz="1600"/>
            </a:br>
            <a:endParaRPr lang="ko-KR" altLang="en-US" sz="1600" spc="-15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F811BF-6DA0-4A97-9520-83B67642797A}"/>
              </a:ext>
            </a:extLst>
          </p:cNvPr>
          <p:cNvSpPr txBox="1"/>
          <p:nvPr/>
        </p:nvSpPr>
        <p:spPr>
          <a:xfrm>
            <a:off x="9791058" y="1534524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smtClean="0">
                <a:solidFill>
                  <a:schemeClr val="bg1"/>
                </a:solidFill>
              </a:rPr>
              <a:t>박형민</a:t>
            </a:r>
            <a:endParaRPr lang="ko-KR" altLang="en-US" sz="2400" spc="-300" dirty="0">
              <a:solidFill>
                <a:schemeClr val="bg1"/>
              </a:solidFill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ED3EF27F-7975-4D4E-B915-DB107C4EF2DC}"/>
              </a:ext>
            </a:extLst>
          </p:cNvPr>
          <p:cNvCxnSpPr/>
          <p:nvPr/>
        </p:nvCxnSpPr>
        <p:spPr>
          <a:xfrm>
            <a:off x="9894913" y="4759479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63" y="2305822"/>
            <a:ext cx="2057982" cy="19093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601" y="2372223"/>
            <a:ext cx="1992687" cy="18429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153" y="2264595"/>
            <a:ext cx="1987355" cy="192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3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5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16918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smtClean="0">
                <a:solidFill>
                  <a:schemeClr val="bg1"/>
                </a:solidFill>
              </a:rPr>
              <a:t>Thanks to..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DF83F5-0F27-4AEB-B27D-5187A7CB9F2A}"/>
              </a:ext>
            </a:extLst>
          </p:cNvPr>
          <p:cNvSpPr/>
          <p:nvPr/>
        </p:nvSpPr>
        <p:spPr>
          <a:xfrm>
            <a:off x="148855" y="1555701"/>
            <a:ext cx="2664683" cy="4682536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C4C1CBF1-0DA7-4BFE-A0A5-A4F6E630FB25}"/>
              </a:ext>
            </a:extLst>
          </p:cNvPr>
          <p:cNvGrpSpPr/>
          <p:nvPr/>
        </p:nvGrpSpPr>
        <p:grpSpPr>
          <a:xfrm>
            <a:off x="917074" y="4965304"/>
            <a:ext cx="1128241" cy="988955"/>
            <a:chOff x="1411613" y="5111782"/>
            <a:chExt cx="1415773" cy="988955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F6DCAB4-7B26-4C84-A833-42DD098224D4}"/>
                </a:ext>
              </a:extLst>
            </p:cNvPr>
            <p:cNvSpPr txBox="1"/>
            <p:nvPr/>
          </p:nvSpPr>
          <p:spPr>
            <a:xfrm>
              <a:off x="1636456" y="5700627"/>
              <a:ext cx="10665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mtClean="0"/>
                <a:t>팀장</a:t>
              </a:r>
              <a:r>
                <a:rPr lang="en-US" altLang="ko-KR" sz="2000" smtClean="0"/>
                <a:t>, AI</a:t>
              </a:r>
              <a:endParaRPr lang="ko-KR" altLang="en-US" sz="2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FE7438F-BE1E-41E6-86EB-7D8CA65321D2}"/>
                </a:ext>
              </a:extLst>
            </p:cNvPr>
            <p:cNvSpPr txBox="1"/>
            <p:nvPr/>
          </p:nvSpPr>
          <p:spPr>
            <a:xfrm>
              <a:off x="1411613" y="5111782"/>
              <a:ext cx="14157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smtClean="0"/>
                <a:t>안병진</a:t>
              </a:r>
              <a:endParaRPr lang="ko-KR" altLang="en-US" sz="3200" b="1" dirty="0"/>
            </a:p>
          </p:txBody>
        </p:sp>
      </p:grp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ED3EF27F-7975-4D4E-B915-DB107C4EF2DC}"/>
              </a:ext>
            </a:extLst>
          </p:cNvPr>
          <p:cNvCxnSpPr/>
          <p:nvPr/>
        </p:nvCxnSpPr>
        <p:spPr>
          <a:xfrm>
            <a:off x="1188706" y="4681326"/>
            <a:ext cx="58497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9CDF83F5-0F27-4AEB-B27D-5187A7CB9F2A}"/>
              </a:ext>
            </a:extLst>
          </p:cNvPr>
          <p:cNvSpPr/>
          <p:nvPr/>
        </p:nvSpPr>
        <p:spPr>
          <a:xfrm>
            <a:off x="3182201" y="1555701"/>
            <a:ext cx="2664683" cy="4682536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C4C1CBF1-0DA7-4BFE-A0A5-A4F6E630FB25}"/>
              </a:ext>
            </a:extLst>
          </p:cNvPr>
          <p:cNvGrpSpPr/>
          <p:nvPr/>
        </p:nvGrpSpPr>
        <p:grpSpPr>
          <a:xfrm>
            <a:off x="3806654" y="4965304"/>
            <a:ext cx="1415773" cy="988955"/>
            <a:chOff x="1231209" y="5111782"/>
            <a:chExt cx="1776583" cy="988955"/>
          </a:xfrm>
        </p:grpSpPr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BF6DCAB4-7B26-4C84-A833-42DD098224D4}"/>
                </a:ext>
              </a:extLst>
            </p:cNvPr>
            <p:cNvSpPr txBox="1"/>
            <p:nvPr/>
          </p:nvSpPr>
          <p:spPr>
            <a:xfrm>
              <a:off x="1768243" y="5700627"/>
              <a:ext cx="8030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mtClean="0"/>
                <a:t>GUI</a:t>
              </a:r>
              <a:endParaRPr lang="ko-KR" altLang="en-US" sz="2000" dirty="0"/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5FE7438F-BE1E-41E6-86EB-7D8CA65321D2}"/>
                </a:ext>
              </a:extLst>
            </p:cNvPr>
            <p:cNvSpPr txBox="1"/>
            <p:nvPr/>
          </p:nvSpPr>
          <p:spPr>
            <a:xfrm>
              <a:off x="1231209" y="5111782"/>
              <a:ext cx="17765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smtClean="0"/>
                <a:t>육승준</a:t>
              </a:r>
              <a:endParaRPr lang="ko-KR" altLang="en-US" sz="3200" b="1" dirty="0"/>
            </a:p>
          </p:txBody>
        </p:sp>
      </p:grpSp>
      <p:cxnSp>
        <p:nvCxnSpPr>
          <p:cNvPr id="343" name="직선 연결선 342">
            <a:extLst>
              <a:ext uri="{FF2B5EF4-FFF2-40B4-BE49-F238E27FC236}">
                <a16:creationId xmlns:a16="http://schemas.microsoft.com/office/drawing/2014/main" id="{ED3EF27F-7975-4D4E-B915-DB107C4EF2DC}"/>
              </a:ext>
            </a:extLst>
          </p:cNvPr>
          <p:cNvCxnSpPr/>
          <p:nvPr/>
        </p:nvCxnSpPr>
        <p:spPr>
          <a:xfrm>
            <a:off x="4222052" y="4681326"/>
            <a:ext cx="58497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9CDF83F5-0F27-4AEB-B27D-5187A7CB9F2A}"/>
              </a:ext>
            </a:extLst>
          </p:cNvPr>
          <p:cNvSpPr/>
          <p:nvPr/>
        </p:nvSpPr>
        <p:spPr>
          <a:xfrm>
            <a:off x="6285886" y="1555701"/>
            <a:ext cx="2664683" cy="4682536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5" name="그룹 344">
            <a:extLst>
              <a:ext uri="{FF2B5EF4-FFF2-40B4-BE49-F238E27FC236}">
                <a16:creationId xmlns:a16="http://schemas.microsoft.com/office/drawing/2014/main" id="{C4C1CBF1-0DA7-4BFE-A0A5-A4F6E630FB25}"/>
              </a:ext>
            </a:extLst>
          </p:cNvPr>
          <p:cNvGrpSpPr/>
          <p:nvPr/>
        </p:nvGrpSpPr>
        <p:grpSpPr>
          <a:xfrm>
            <a:off x="6910339" y="4965304"/>
            <a:ext cx="1415773" cy="988955"/>
            <a:chOff x="1231209" y="5111782"/>
            <a:chExt cx="1776583" cy="988955"/>
          </a:xfrm>
        </p:grpSpPr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BF6DCAB4-7B26-4C84-A833-42DD098224D4}"/>
                </a:ext>
              </a:extLst>
            </p:cNvPr>
            <p:cNvSpPr txBox="1"/>
            <p:nvPr/>
          </p:nvSpPr>
          <p:spPr>
            <a:xfrm>
              <a:off x="1768243" y="5700627"/>
              <a:ext cx="8030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mtClean="0"/>
                <a:t>GUI</a:t>
              </a:r>
              <a:endParaRPr lang="ko-KR" altLang="en-US" sz="2000" dirty="0"/>
            </a:p>
          </p:txBody>
        </p:sp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id="{5FE7438F-BE1E-41E6-86EB-7D8CA65321D2}"/>
                </a:ext>
              </a:extLst>
            </p:cNvPr>
            <p:cNvSpPr txBox="1"/>
            <p:nvPr/>
          </p:nvSpPr>
          <p:spPr>
            <a:xfrm>
              <a:off x="1231209" y="5111782"/>
              <a:ext cx="17765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smtClean="0"/>
                <a:t>김재민</a:t>
              </a:r>
              <a:endParaRPr lang="ko-KR" altLang="en-US" sz="3200" b="1" dirty="0"/>
            </a:p>
          </p:txBody>
        </p:sp>
      </p:grpSp>
      <p:cxnSp>
        <p:nvCxnSpPr>
          <p:cNvPr id="348" name="직선 연결선 347">
            <a:extLst>
              <a:ext uri="{FF2B5EF4-FFF2-40B4-BE49-F238E27FC236}">
                <a16:creationId xmlns:a16="http://schemas.microsoft.com/office/drawing/2014/main" id="{ED3EF27F-7975-4D4E-B915-DB107C4EF2DC}"/>
              </a:ext>
            </a:extLst>
          </p:cNvPr>
          <p:cNvCxnSpPr/>
          <p:nvPr/>
        </p:nvCxnSpPr>
        <p:spPr>
          <a:xfrm>
            <a:off x="7325737" y="4681326"/>
            <a:ext cx="58497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9CDF83F5-0F27-4AEB-B27D-5187A7CB9F2A}"/>
              </a:ext>
            </a:extLst>
          </p:cNvPr>
          <p:cNvSpPr/>
          <p:nvPr/>
        </p:nvSpPr>
        <p:spPr>
          <a:xfrm>
            <a:off x="9389571" y="1555701"/>
            <a:ext cx="2664683" cy="4682536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C4C1CBF1-0DA7-4BFE-A0A5-A4F6E630FB25}"/>
              </a:ext>
            </a:extLst>
          </p:cNvPr>
          <p:cNvGrpSpPr/>
          <p:nvPr/>
        </p:nvGrpSpPr>
        <p:grpSpPr>
          <a:xfrm>
            <a:off x="10014024" y="4965304"/>
            <a:ext cx="1415773" cy="988955"/>
            <a:chOff x="1231209" y="5111782"/>
            <a:chExt cx="1776583" cy="988955"/>
          </a:xfrm>
        </p:grpSpPr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BF6DCAB4-7B26-4C84-A833-42DD098224D4}"/>
                </a:ext>
              </a:extLst>
            </p:cNvPr>
            <p:cNvSpPr txBox="1"/>
            <p:nvPr/>
          </p:nvSpPr>
          <p:spPr>
            <a:xfrm>
              <a:off x="1902012" y="5700627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mtClean="0"/>
                <a:t>AI</a:t>
              </a:r>
              <a:endParaRPr lang="ko-KR" altLang="en-US" sz="2000" dirty="0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5FE7438F-BE1E-41E6-86EB-7D8CA65321D2}"/>
                </a:ext>
              </a:extLst>
            </p:cNvPr>
            <p:cNvSpPr txBox="1"/>
            <p:nvPr/>
          </p:nvSpPr>
          <p:spPr>
            <a:xfrm>
              <a:off x="1231209" y="5111782"/>
              <a:ext cx="17765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smtClean="0"/>
                <a:t>정성학</a:t>
              </a:r>
              <a:endParaRPr lang="ko-KR" altLang="en-US" sz="3200" b="1" dirty="0"/>
            </a:p>
          </p:txBody>
        </p:sp>
      </p:grp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ED3EF27F-7975-4D4E-B915-DB107C4EF2DC}"/>
              </a:ext>
            </a:extLst>
          </p:cNvPr>
          <p:cNvCxnSpPr/>
          <p:nvPr/>
        </p:nvCxnSpPr>
        <p:spPr>
          <a:xfrm>
            <a:off x="10429422" y="4681326"/>
            <a:ext cx="58497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알고 쓰는 말글]작별 인사 - 경향신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24" y="2226768"/>
            <a:ext cx="2192340" cy="176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4" name="Picture 2" descr="알고 쓰는 말글]작별 인사 - 경향신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370" y="2226768"/>
            <a:ext cx="2192340" cy="176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5" name="Picture 2" descr="알고 쓰는 말글]작별 인사 - 경향신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095" y="2226768"/>
            <a:ext cx="2192340" cy="176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6" name="Picture 2" descr="알고 쓰는 말글]작별 인사 - 경향신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781" y="2226768"/>
            <a:ext cx="2192340" cy="176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39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275165-D19E-49D6-9C3A-E946E8675F5B}"/>
              </a:ext>
            </a:extLst>
          </p:cNvPr>
          <p:cNvSpPr txBox="1"/>
          <p:nvPr/>
        </p:nvSpPr>
        <p:spPr>
          <a:xfrm>
            <a:off x="1015885" y="3105834"/>
            <a:ext cx="1016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30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감사합니다</a:t>
            </a:r>
            <a:endParaRPr lang="ko-KR" altLang="en-US" sz="3600" spc="-3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85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17540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Part 1,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136612"/>
              <a:ext cx="24913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smtClean="0">
                  <a:solidFill>
                    <a:schemeClr val="bg1"/>
                  </a:solidFill>
                </a:rPr>
                <a:t>프로젝트 소개</a:t>
              </a:r>
              <a:endParaRPr lang="ko-KR" altLang="en-US" sz="3200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247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633538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smtClean="0">
                <a:solidFill>
                  <a:schemeClr val="bg1"/>
                </a:solidFill>
              </a:rPr>
              <a:t>AI? Segmentation? Classification?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pic>
        <p:nvPicPr>
          <p:cNvPr id="1027" name="Picture 3" descr="https://lh4.googleusercontent.com/K3n9b2VgKuRHxsNJLhL9BNOyXKNMVsRx2JIO7iafQiBJATmudIUmrSkM20rNCR8spBudapeGaMZAB2-BfaQCDObjWR4nM6Rq-5LUfp0SNg9kP6JG47T6UiR0LAKtFH3JJocJWbyNnb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60" y="1374982"/>
            <a:ext cx="5233636" cy="523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lh3.googleusercontent.com/jOxMD9Z9Hk3d7FDR_fhJTlKrCuIqjV4okPpbzPr0jyAXpqWgaOIHHcDxv9x9UzUZ3nDyTwu5BmwbuZAKZdwseTUpiXZBI_WNel_VjWAO3KYst1WQOr7Y7RqZHb_SKoOdI2jR5W4mPJs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446" y="4309279"/>
            <a:ext cx="3255818" cy="251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5.googleusercontent.com/ISF0x3DmaGaLJyWUJWPWtDSwY2xjeHOCVKv83ef5rB-uVT-yMWV4wU65Ytl5zf7mMcXMg0CMhcYXrj5RKSFi22Ok_FfKXaiNINhztmMmhl1SAFVkwmh6dPquU2tp-J3BY-XcOGC3fnnn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9218" y="1268583"/>
            <a:ext cx="2113718" cy="84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3.googleusercontent.com/g903S3tOjEHp6m7PSBBOyf1k7yPp08Ir8FdJ5XBSwNwsI075uCUrsuElv7I1N-Al67xCOsarF0Wxj1YIB7dnqwKiC4qrjAZOYjmR9xTGGzGRv3LgA3GK91HI8gEi_kFqjNqCgv_n1Et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799" y="1046744"/>
            <a:ext cx="4216119" cy="316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아래쪽 화살표 8"/>
          <p:cNvSpPr/>
          <p:nvPr/>
        </p:nvSpPr>
        <p:spPr>
          <a:xfrm rot="19073386">
            <a:off x="8011390" y="3774146"/>
            <a:ext cx="1558636" cy="107026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4" name="Picture 10" descr="https://lh5.googleusercontent.com/ISF0x3DmaGaLJyWUJWPWtDSwY2xjeHOCVKv83ef5rB-uVT-yMWV4wU65Ytl5zf7mMcXMg0CMhcYXrj5RKSFi22Ok_FfKXaiNINhztmMmhl1SAFVkwmh6dPquU2tp-J3BY-XcOGC3fnnn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281" y="5290398"/>
            <a:ext cx="1451107" cy="58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https://lh5.googleusercontent.com/kQ-M4iByqMujeH-CoEKQ6pLHKxYlx31sgv3heSUWUuNBYvD2WiggUn-dq-1LCD24p_m6WhBWZw36baMIFnZ0XmAE1v9U1gcCs-wEf2Rn577dRxX2gLOqP1dUKVoLcimD6bDKYKEDTtDw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864" y="4688451"/>
            <a:ext cx="1115210" cy="89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lh3.googleusercontent.com/jOxMD9Z9Hk3d7FDR_fhJTlKrCuIqjV4okPpbzPr0jyAXpqWgaOIHHcDxv9x9UzUZ3nDyTwu5BmwbuZAKZdwseTUpiXZBI_WNel_VjWAO3KYst1WQOr7Y7RqZHb_SKoOdI2jR5W4mPJs0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467" y="-2841625"/>
            <a:ext cx="1154983" cy="89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https://lh3.googleusercontent.com/DbqlYsMVFtResL2TicKOwi307SIAlHh3qW88tz0miB8VBzMKPuWKnGTjmCdKd4kdfOS1GRfAONJSio5c457R9LLDKW-QWRNlbTrMxK7M79QfV2EANjqyz8LyFOUpTFTh-nxgBskmJoiC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689" y="5330772"/>
            <a:ext cx="821070" cy="68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5.googleusercontent.com/lE34ERQ3h04x7Q6b9RSMxJJ_0XaqElmVf1bql-YaorDyFb0JqZwaXYg39UJ-D1Wb47vjY_JVXbPsTw11mxUZTjLO2c2F-U6krp2q02vS9dK6wJb99j7cfQM2DUaDBIyH-g2Jf-xt__7W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688" y="5451336"/>
            <a:ext cx="611323" cy="53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12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584326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smtClean="0">
                <a:solidFill>
                  <a:schemeClr val="bg1"/>
                </a:solidFill>
              </a:rPr>
              <a:t>Segmentation? Classification?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t1.daumcdn.net/cfile/tistory/999C58335BA4941F0F?original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57" r="-845"/>
          <a:stretch/>
        </p:blipFill>
        <p:spPr bwMode="auto">
          <a:xfrm>
            <a:off x="804804" y="1799799"/>
            <a:ext cx="10494125" cy="436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1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126509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smtClean="0">
                <a:solidFill>
                  <a:schemeClr val="bg1"/>
                </a:solidFill>
              </a:rPr>
              <a:t>U-Net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pic>
        <p:nvPicPr>
          <p:cNvPr id="4098" name="Picture 2" descr="https://lh4.googleusercontent.com/d0T-0ik9MH7-HJX_JpfFEmy4YLCFeWlm79wbIjhIOZEQ-DrYuDZTkOwpoUijbMC32mLDUADfwmTB8RQcKa8jH_X1kYS7AFgwUMsU7qNkjJN3nQkYAaeWgBjXN0swlJftI0LqHSxHJ2S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184" y="1097696"/>
            <a:ext cx="8312416" cy="542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96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97389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프로젝트 소개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DFD0C67-76E8-4568-ADD6-F21F58B311E2}"/>
              </a:ext>
            </a:extLst>
          </p:cNvPr>
          <p:cNvSpPr/>
          <p:nvPr/>
        </p:nvSpPr>
        <p:spPr>
          <a:xfrm>
            <a:off x="483576" y="5169877"/>
            <a:ext cx="11007969" cy="10424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B96FAA-6506-4875-BA78-8D3441FE411B}"/>
              </a:ext>
            </a:extLst>
          </p:cNvPr>
          <p:cNvSpPr txBox="1"/>
          <p:nvPr/>
        </p:nvSpPr>
        <p:spPr>
          <a:xfrm>
            <a:off x="1225062" y="5337151"/>
            <a:ext cx="9741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000" spc="-30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</a:t>
            </a:r>
            <a:r>
              <a:rPr lang="ko-KR" altLang="en-US" sz="4000" spc="-30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몰라도 </a:t>
            </a:r>
            <a:r>
              <a:rPr lang="en-US" altLang="ko-KR" sz="4000" spc="-30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 </a:t>
            </a:r>
            <a:r>
              <a:rPr lang="ko-KR" altLang="en-US" sz="4000" spc="-30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학습 및 개선이 가능한 </a:t>
            </a:r>
            <a:r>
              <a:rPr lang="en-US" altLang="ko-KR" sz="4000" spc="-30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Tool</a:t>
            </a:r>
            <a:r>
              <a:rPr lang="ko-KR" altLang="en-US" sz="4000" spc="-3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4000" spc="-30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</a:t>
            </a:r>
            <a:endParaRPr lang="ko-KR" altLang="en-US" sz="4000" spc="-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50" name="Picture 2" descr="Nikon Announces Artificial Intelligence (AI) for Predictive Imaging, Image  segmentation and Processing | News | Nikon Instruments Inc.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20198" y="2040258"/>
            <a:ext cx="7629409" cy="225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98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F54840E-5AE8-427F-A9E4-C46B35A49EBC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4462B-00F9-489B-8699-9BAFFE9A3FD3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F244E-3240-4479-8876-1E2CAD92BAA6}"/>
              </a:ext>
            </a:extLst>
          </p:cNvPr>
          <p:cNvSpPr txBox="1"/>
          <p:nvPr/>
        </p:nvSpPr>
        <p:spPr>
          <a:xfrm>
            <a:off x="843276" y="100446"/>
            <a:ext cx="297389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서비스 구조도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44" name="Google Shape;64;p15"/>
          <p:cNvSpPr/>
          <p:nvPr/>
        </p:nvSpPr>
        <p:spPr>
          <a:xfrm>
            <a:off x="2687695" y="1556239"/>
            <a:ext cx="8214651" cy="436509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2800"/>
          </a:p>
        </p:txBody>
      </p:sp>
      <p:cxnSp>
        <p:nvCxnSpPr>
          <p:cNvPr id="46" name="Google Shape;74;p15"/>
          <p:cNvCxnSpPr/>
          <p:nvPr/>
        </p:nvCxnSpPr>
        <p:spPr>
          <a:xfrm flipV="1">
            <a:off x="2372173" y="2739877"/>
            <a:ext cx="2305335" cy="7095"/>
          </a:xfrm>
          <a:prstGeom prst="straightConnector1">
            <a:avLst/>
          </a:prstGeom>
          <a:noFill/>
          <a:ln w="444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7" name="Google Shape;78;p15"/>
          <p:cNvCxnSpPr/>
          <p:nvPr/>
        </p:nvCxnSpPr>
        <p:spPr>
          <a:xfrm>
            <a:off x="3553016" y="2957350"/>
            <a:ext cx="6490" cy="793506"/>
          </a:xfrm>
          <a:prstGeom prst="straightConnector1">
            <a:avLst/>
          </a:prstGeom>
          <a:noFill/>
          <a:ln w="444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50" name="그림 4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266" y="1973138"/>
            <a:ext cx="1251395" cy="1251395"/>
          </a:xfrm>
          <a:prstGeom prst="rect">
            <a:avLst/>
          </a:prstGeom>
        </p:spPr>
      </p:pic>
      <p:cxnSp>
        <p:nvCxnSpPr>
          <p:cNvPr id="51" name="Google Shape;74;p15"/>
          <p:cNvCxnSpPr/>
          <p:nvPr/>
        </p:nvCxnSpPr>
        <p:spPr>
          <a:xfrm>
            <a:off x="6726115" y="2801130"/>
            <a:ext cx="1310847" cy="0"/>
          </a:xfrm>
          <a:prstGeom prst="straightConnector1">
            <a:avLst/>
          </a:prstGeom>
          <a:noFill/>
          <a:ln w="444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5" name="모서리가 둥근 직사각형 64"/>
          <p:cNvSpPr/>
          <p:nvPr/>
        </p:nvSpPr>
        <p:spPr>
          <a:xfrm>
            <a:off x="4932544" y="1973138"/>
            <a:ext cx="1587175" cy="16269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8200609" y="1987658"/>
            <a:ext cx="2038097" cy="16269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6CB83BE2-D764-4D95-90E9-464C9A46F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686" y="2244147"/>
            <a:ext cx="950795" cy="99146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02252B56-00B0-496F-9123-537DC6FA8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70" y="2124554"/>
            <a:ext cx="1571062" cy="785531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5FBF758C-1208-49C6-8CE0-0CB841120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8045" y="2918323"/>
            <a:ext cx="1503357" cy="53685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E7D7D8E-F808-4E11-9FC8-F015B50867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6015" y="3997018"/>
            <a:ext cx="850526" cy="850526"/>
          </a:xfrm>
          <a:prstGeom prst="rect">
            <a:avLst/>
          </a:prstGeom>
        </p:spPr>
      </p:pic>
      <p:sp>
        <p:nvSpPr>
          <p:cNvPr id="75" name="모서리가 둥근 직사각형 74"/>
          <p:cNvSpPr/>
          <p:nvPr/>
        </p:nvSpPr>
        <p:spPr>
          <a:xfrm>
            <a:off x="4135799" y="4224544"/>
            <a:ext cx="6102907" cy="127076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959892F3-0A0E-4EDF-A69B-79EA4B553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9741" y="4136891"/>
            <a:ext cx="2407471" cy="1604981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A44204AC-2A30-475B-ACDA-B59345D40B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6326" y="4449522"/>
            <a:ext cx="1588092" cy="820812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0838D263-1623-450B-9FEA-351C66CCD8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0765" y="4558157"/>
            <a:ext cx="1563663" cy="69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0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500200-A98E-4DDF-8BBC-E2DA1B7BDC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BA6D485-258A-4B3B-B617-8351DF6BE83C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A7BE37A-5DCC-401B-9A65-BADA1813DC00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F6D5E9-A5BB-4D0C-BA24-020EA5404CCD}"/>
                </a:ext>
              </a:extLst>
            </p:cNvPr>
            <p:cNvSpPr txBox="1"/>
            <p:nvPr/>
          </p:nvSpPr>
          <p:spPr>
            <a:xfrm>
              <a:off x="1104900" y="2540000"/>
              <a:ext cx="17540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</a:rPr>
                <a:t>Part </a:t>
              </a:r>
              <a:r>
                <a:rPr lang="en-US" altLang="ko-KR" sz="4000" b="1" smtClean="0">
                  <a:solidFill>
                    <a:schemeClr val="bg1"/>
                  </a:solidFill>
                </a:rPr>
                <a:t>2,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62A355-35B9-4E91-85D8-8D24D7DB9BEF}"/>
                </a:ext>
              </a:extLst>
            </p:cNvPr>
            <p:cNvSpPr txBox="1"/>
            <p:nvPr/>
          </p:nvSpPr>
          <p:spPr>
            <a:xfrm>
              <a:off x="1104900" y="3136612"/>
              <a:ext cx="17475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smtClean="0">
                  <a:solidFill>
                    <a:schemeClr val="bg1"/>
                  </a:solidFill>
                </a:rPr>
                <a:t>개발 내용</a:t>
              </a:r>
              <a:endParaRPr lang="ko-KR" altLang="en-US" sz="3200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71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Blu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EA0"/>
      </a:accent1>
      <a:accent2>
        <a:srgbClr val="0697D5"/>
      </a:accent2>
      <a:accent3>
        <a:srgbClr val="64C1DE"/>
      </a:accent3>
      <a:accent4>
        <a:srgbClr val="BAE0EC"/>
      </a:accent4>
      <a:accent5>
        <a:srgbClr val="5094CB"/>
      </a:accent5>
      <a:accent6>
        <a:srgbClr val="657D9A"/>
      </a:accent6>
      <a:hlink>
        <a:srgbClr val="3F3F3F"/>
      </a:hlink>
      <a:folHlink>
        <a:srgbClr val="3F3F3F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670</Words>
  <Application>Microsoft Office PowerPoint</Application>
  <PresentationFormat>와이드스크린</PresentationFormat>
  <Paragraphs>157</Paragraphs>
  <Slides>24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Arial</vt:lpstr>
      <vt:lpstr>나눔스퀘어_ac Bold</vt:lpstr>
      <vt:lpstr>나눔스퀘어 Bold</vt:lpstr>
      <vt:lpstr>나눔스퀘어 Light</vt:lpstr>
      <vt:lpstr>나눔스퀘어_ac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multicampus</cp:lastModifiedBy>
  <cp:revision>47</cp:revision>
  <dcterms:created xsi:type="dcterms:W3CDTF">2021-05-30T11:37:53Z</dcterms:created>
  <dcterms:modified xsi:type="dcterms:W3CDTF">2021-11-18T15:30:12Z</dcterms:modified>
</cp:coreProperties>
</file>